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1"/>
  </p:sldMasterIdLst>
  <p:notesMasterIdLst>
    <p:notesMasterId r:id="rId26"/>
  </p:notesMasterIdLst>
  <p:handoutMasterIdLst>
    <p:handoutMasterId r:id="rId27"/>
  </p:handoutMasterIdLst>
  <p:sldIdLst>
    <p:sldId id="266" r:id="rId2"/>
    <p:sldId id="332" r:id="rId3"/>
    <p:sldId id="360" r:id="rId4"/>
    <p:sldId id="348" r:id="rId5"/>
    <p:sldId id="349" r:id="rId6"/>
    <p:sldId id="350" r:id="rId7"/>
    <p:sldId id="351" r:id="rId8"/>
    <p:sldId id="352" r:id="rId9"/>
    <p:sldId id="353" r:id="rId10"/>
    <p:sldId id="354" r:id="rId11"/>
    <p:sldId id="355" r:id="rId12"/>
    <p:sldId id="356" r:id="rId13"/>
    <p:sldId id="357" r:id="rId14"/>
    <p:sldId id="361" r:id="rId15"/>
    <p:sldId id="336" r:id="rId16"/>
    <p:sldId id="368" r:id="rId17"/>
    <p:sldId id="369" r:id="rId18"/>
    <p:sldId id="364" r:id="rId19"/>
    <p:sldId id="370" r:id="rId20"/>
    <p:sldId id="371" r:id="rId21"/>
    <p:sldId id="337" r:id="rId22"/>
    <p:sldId id="372" r:id="rId23"/>
    <p:sldId id="373" r:id="rId24"/>
    <p:sldId id="33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4BFDC"/>
    <a:srgbClr val="6D8254"/>
    <a:srgbClr val="B20A0A"/>
    <a:srgbClr val="A50021"/>
    <a:srgbClr val="D3772B"/>
    <a:srgbClr val="6D6754"/>
    <a:srgbClr val="A1B48A"/>
    <a:srgbClr val="3E6FA4"/>
    <a:srgbClr val="E8B89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8726" autoAdjust="0"/>
  </p:normalViewPr>
  <p:slideViewPr>
    <p:cSldViewPr>
      <p:cViewPr varScale="1">
        <p:scale>
          <a:sx n="77" d="100"/>
          <a:sy n="77" d="100"/>
        </p:scale>
        <p:origin x="-1592"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80" d="100"/>
          <a:sy n="80" d="100"/>
        </p:scale>
        <p:origin x="-2232" y="15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5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5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D89B08C-1578-4AC9-BA04-E2EE6C066077}" type="datetimeFigureOut">
              <a:rPr lang="en-US"/>
              <a:pPr>
                <a:defRPr/>
              </a:pPr>
              <a:t>9/4/18</a:t>
            </a:fld>
            <a:endParaRPr lang="en-US"/>
          </a:p>
        </p:txBody>
      </p:sp>
      <p:sp>
        <p:nvSpPr>
          <p:cNvPr id="4" name="Footer Placeholder 3"/>
          <p:cNvSpPr>
            <a:spLocks noGrp="1"/>
          </p:cNvSpPr>
          <p:nvPr>
            <p:ph type="ftr" sz="quarter" idx="2"/>
          </p:nvPr>
        </p:nvSpPr>
        <p:spPr>
          <a:xfrm>
            <a:off x="0" y="8684926"/>
            <a:ext cx="2971800" cy="4575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4926"/>
            <a:ext cx="2971800" cy="4575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8A0BFD-5E30-476E-801F-288C021FAF97}" type="slidenum">
              <a:rPr lang="en-US"/>
              <a:pPr>
                <a:defRPr/>
              </a:pPr>
              <a:t>‹#›</a:t>
            </a:fld>
            <a:endParaRPr lang="en-US"/>
          </a:p>
        </p:txBody>
      </p:sp>
    </p:spTree>
    <p:extLst>
      <p:ext uri="{BB962C8B-B14F-4D97-AF65-F5344CB8AC3E}">
        <p14:creationId xmlns:p14="http://schemas.microsoft.com/office/powerpoint/2010/main" val="1661729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5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5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143C9F-F6A7-4D88-A80B-8F7395C7CD70}" type="datetimeFigureOut">
              <a:rPr lang="en-US"/>
              <a:pPr>
                <a:defRPr/>
              </a:pPr>
              <a:t>9/4/18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6" name="Footer Placeholder 5"/>
          <p:cNvSpPr>
            <a:spLocks noGrp="1"/>
          </p:cNvSpPr>
          <p:nvPr>
            <p:ph type="ftr" sz="quarter" idx="4"/>
          </p:nvPr>
        </p:nvSpPr>
        <p:spPr>
          <a:xfrm>
            <a:off x="0" y="8684926"/>
            <a:ext cx="2971800" cy="4575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4926"/>
            <a:ext cx="2971800" cy="4575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407B8F7-0401-43B5-969F-F1985174FDD2}" type="slidenum">
              <a:rPr lang="en-US"/>
              <a:pPr>
                <a:defRPr/>
              </a:pPr>
              <a:t>‹#›</a:t>
            </a:fld>
            <a:endParaRPr lang="en-US"/>
          </a:p>
        </p:txBody>
      </p:sp>
    </p:spTree>
    <p:extLst>
      <p:ext uri="{BB962C8B-B14F-4D97-AF65-F5344CB8AC3E}">
        <p14:creationId xmlns:p14="http://schemas.microsoft.com/office/powerpoint/2010/main" val="263947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entley.edu/centers/center-for-women-and-business/millennials-and-corporate-world" TargetMode="External"/><Relationship Id="rId4" Type="http://schemas.openxmlformats.org/officeDocument/2006/relationships/hyperlink" Target="http://business.time.com/2011/12/21/the-beginning-of-the-end-of-the-9-to-5-workday/"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701676" y="4473575"/>
            <a:ext cx="5607050" cy="3660775"/>
          </a:xfrm>
          <a:prstGeom prst="rect">
            <a:avLst/>
          </a:prstGeom>
        </p:spPr>
        <p:txBody>
          <a:bodyPr lIns="91427" tIns="45713" rIns="91427" bIns="45713"/>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lets first talk</a:t>
            </a:r>
            <a:r>
              <a:rPr lang="en-US" sz="1200" kern="1200" baseline="0" dirty="0">
                <a:solidFill>
                  <a:schemeClr val="tx1"/>
                </a:solidFill>
                <a:effectLst/>
                <a:latin typeface="+mn-lt"/>
                <a:ea typeface="+mn-ea"/>
                <a:cs typeface="+mn-cs"/>
              </a:rPr>
              <a:t> about why we are participating, as you can see here </a:t>
            </a:r>
            <a:r>
              <a:rPr lang="en-US" sz="1200" kern="1200" dirty="0">
                <a:solidFill>
                  <a:schemeClr val="tx1"/>
                </a:solidFill>
                <a:effectLst/>
                <a:latin typeface="+mn-lt"/>
                <a:ea typeface="+mn-ea"/>
                <a:cs typeface="+mn-cs"/>
              </a:rPr>
              <a:t>this is a graph demonstrating that within our current structure we are asking for the most time from our members when they are typically the busiest</a:t>
            </a:r>
            <a:r>
              <a:rPr lang="en-US" sz="1200" kern="1200" baseline="0" dirty="0">
                <a:solidFill>
                  <a:schemeClr val="tx1"/>
                </a:solidFill>
                <a:effectLst/>
                <a:latin typeface="+mn-lt"/>
                <a:ea typeface="+mn-ea"/>
                <a:cs typeface="+mn-cs"/>
              </a:rPr>
              <a:t>.  We </a:t>
            </a:r>
            <a:r>
              <a:rPr lang="en-US" sz="1200" kern="1200" dirty="0">
                <a:solidFill>
                  <a:schemeClr val="tx1"/>
                </a:solidFill>
                <a:effectLst/>
                <a:latin typeface="+mn-lt"/>
                <a:ea typeface="+mn-ea"/>
                <a:cs typeface="+mn-cs"/>
              </a:rPr>
              <a:t>know women’s lives</a:t>
            </a:r>
            <a:r>
              <a:rPr lang="en-US" sz="1200" kern="1200" baseline="0" dirty="0">
                <a:solidFill>
                  <a:schemeClr val="tx1"/>
                </a:solidFill>
                <a:effectLst/>
                <a:latin typeface="+mn-lt"/>
                <a:ea typeface="+mn-ea"/>
                <a:cs typeface="+mn-cs"/>
              </a:rPr>
              <a:t> have changed dramatically over the last 100 years and the one size fits all approach no longer applies.  So what does the new model suggest….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407B8F7-0401-43B5-969F-F1985174FDD2}"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13383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Our current, and particularly our future member is </a:t>
            </a:r>
            <a:r>
              <a:rPr lang="en-US" b="1" dirty="0" smtClean="0"/>
              <a:t>expecting</a:t>
            </a:r>
            <a:r>
              <a:rPr lang="en-US" dirty="0" smtClean="0"/>
              <a:t> a customized experience</a:t>
            </a:r>
          </a:p>
          <a:p>
            <a:r>
              <a:rPr lang="en-US" dirty="0" smtClean="0"/>
              <a:t>8 sec attention span </a:t>
            </a:r>
          </a:p>
          <a:p>
            <a:r>
              <a:rPr lang="en-US" dirty="0" smtClean="0"/>
              <a:t>an expectation we are not meeting</a:t>
            </a:r>
          </a:p>
          <a:p>
            <a:endParaRPr lang="en-US" b="1" dirty="0" smtClean="0"/>
          </a:p>
          <a:p>
            <a:r>
              <a:rPr lang="en-US" b="1" dirty="0" smtClean="0"/>
              <a:t>For Millennials,</a:t>
            </a:r>
            <a:r>
              <a:rPr lang="en-US" b="1" baseline="0" dirty="0" smtClean="0"/>
              <a:t> technology is a part of everyday life. They grew up using smartphone, tables and they are accustomed to a lifestyle that is always “on” and where info is always readily available </a:t>
            </a:r>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“Millennials are looking for authentic ways to make a difference. That means they want transparency, they want immediacy, and they want to be a part of the critical equal. The more direct the interaction, the powerful the experience. Millennials want to be able to see the change personally.”</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Saul </a:t>
            </a:r>
            <a:r>
              <a:rPr lang="en-US" sz="1200" b="0" i="0" kern="1200" dirty="0" err="1" smtClean="0">
                <a:solidFill>
                  <a:schemeClr val="tx1"/>
                </a:solidFill>
                <a:effectLst/>
                <a:latin typeface="+mn-lt"/>
                <a:ea typeface="+mn-ea"/>
                <a:cs typeface="+mn-cs"/>
              </a:rPr>
              <a:t>Garlick</a:t>
            </a:r>
            <a:r>
              <a:rPr lang="en-US" sz="1200" b="0" i="0" kern="1200" dirty="0" smtClean="0">
                <a:solidFill>
                  <a:schemeClr val="tx1"/>
                </a:solidFill>
                <a:effectLst/>
                <a:latin typeface="+mn-lt"/>
                <a:ea typeface="+mn-ea"/>
                <a:cs typeface="+mn-cs"/>
              </a:rPr>
              <a:t>, the organization’s founder and CEO, Think Impact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The era when associations could count on members joining and renewing, has passed.  “</a:t>
            </a:r>
            <a:r>
              <a:rPr lang="en-US" sz="1200" b="1" i="0" kern="1200" dirty="0" smtClean="0">
                <a:solidFill>
                  <a:schemeClr val="tx1"/>
                </a:solidFill>
                <a:effectLst/>
                <a:latin typeface="+mn-lt"/>
                <a:ea typeface="+mn-ea"/>
                <a:cs typeface="+mn-cs"/>
              </a:rPr>
              <a:t>The End of Membership as we Know it” Sarah</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Sladek</a:t>
            </a:r>
            <a:endParaRPr lang="en-US" sz="1200" b="1" i="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mn-lt"/>
                <a:ea typeface="+mn-ea"/>
                <a:cs typeface="+mn-cs"/>
              </a:rPr>
              <a:t>84% of millennials make charitable donations, 77% volunteer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61% of millennials are worried about the state of the world and feel personally responsible to make a difference. [Huffington Post)</a:t>
            </a:r>
            <a:r>
              <a:rPr lang="en-US" sz="1200" b="0" i="0" kern="1200" baseline="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84% say that helping to make a positive difference in the world is more important than professional recognition. [</a:t>
            </a:r>
            <a:r>
              <a:rPr lang="en-US" sz="1200" b="1" i="0" u="none" strike="noStrike" kern="1200" dirty="0" smtClean="0">
                <a:solidFill>
                  <a:schemeClr val="tx1"/>
                </a:solidFill>
                <a:effectLst/>
                <a:latin typeface="+mn-lt"/>
                <a:ea typeface="+mn-ea"/>
                <a:cs typeface="+mn-cs"/>
                <a:hlinkClick r:id="rId3"/>
              </a:rPr>
              <a:t>Bentley University’s Center For Women And Business</a:t>
            </a:r>
            <a:r>
              <a:rPr lang="en-US" sz="1200" b="0" i="0" kern="120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By next year, millennials will account for 36% of the U.S. workforce and by 2025, they will account for 75% of the global workplace. [</a:t>
            </a:r>
            <a:r>
              <a:rPr lang="en-US" sz="1200" b="1" i="0" u="none" strike="noStrike" kern="1200" dirty="0" smtClean="0">
                <a:solidFill>
                  <a:schemeClr val="tx1"/>
                </a:solidFill>
                <a:effectLst/>
                <a:latin typeface="+mn-lt"/>
                <a:ea typeface="+mn-ea"/>
                <a:cs typeface="+mn-cs"/>
                <a:hlinkClick r:id="rId4"/>
              </a:rPr>
              <a:t>U.S. Bureau of Labor Statistics / The Business and Professional Women’s Foundation</a:t>
            </a:r>
            <a:r>
              <a:rPr lang="en-US" sz="1200" b="0" i="0" kern="1200" dirty="0" smtClean="0">
                <a:solidFill>
                  <a:schemeClr val="tx1"/>
                </a:solidFill>
                <a:effectLst/>
                <a:latin typeface="+mn-lt"/>
                <a:ea typeface="+mn-ea"/>
                <a:cs typeface="+mn-cs"/>
              </a:rPr>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Millennials have surpassed Baby Boomers as the nation's largest living generation, according to population estimates released this month by the U.S. Census Bureau. Millennials, whom we define as those ages 18-34 in 2015, now number </a:t>
            </a:r>
            <a:r>
              <a:rPr lang="en-US" sz="1200" b="1" i="0" kern="1200" dirty="0" smtClean="0">
                <a:solidFill>
                  <a:schemeClr val="tx1"/>
                </a:solidFill>
                <a:effectLst/>
                <a:latin typeface="+mn-lt"/>
                <a:ea typeface="+mn-ea"/>
                <a:cs typeface="+mn-cs"/>
              </a:rPr>
              <a:t>75.4 million</a:t>
            </a:r>
            <a:r>
              <a:rPr lang="en-US" sz="1200" b="0" i="0" kern="1200" dirty="0" smtClean="0">
                <a:solidFill>
                  <a:schemeClr val="tx1"/>
                </a:solidFill>
                <a:effectLst/>
                <a:latin typeface="+mn-lt"/>
                <a:ea typeface="+mn-ea"/>
                <a:cs typeface="+mn-cs"/>
              </a:rPr>
              <a:t>, surpassing the </a:t>
            </a:r>
            <a:r>
              <a:rPr lang="en-US" sz="1200" b="1" i="0" kern="1200" dirty="0" smtClean="0">
                <a:solidFill>
                  <a:schemeClr val="tx1"/>
                </a:solidFill>
                <a:effectLst/>
                <a:latin typeface="+mn-lt"/>
                <a:ea typeface="+mn-ea"/>
                <a:cs typeface="+mn-cs"/>
              </a:rPr>
              <a:t>74.9 million</a:t>
            </a:r>
            <a:r>
              <a:rPr lang="en-US" sz="1200" b="0" i="0" kern="1200" dirty="0" smtClean="0">
                <a:solidFill>
                  <a:schemeClr val="tx1"/>
                </a:solidFill>
                <a:effectLst/>
                <a:latin typeface="+mn-lt"/>
                <a:ea typeface="+mn-ea"/>
                <a:cs typeface="+mn-cs"/>
              </a:rPr>
              <a:t> Baby Boomers</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7B8F7-0401-43B5-969F-F1985174FD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436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sz="1200" kern="1200" dirty="0" smtClean="0">
                <a:solidFill>
                  <a:schemeClr val="tx1"/>
                </a:solidFill>
                <a:effectLst/>
                <a:latin typeface="+mn-lt"/>
                <a:ea typeface="+mn-ea"/>
                <a:cs typeface="+mn-cs"/>
              </a:rPr>
              <a:t>So let’s remind ourselves of what the overall transformation goal is.  This was in fact the vision of Mary Harriman when she founded the JL back in 1901.  Since then the world looks quite a bit different than it did over a hundred years ago and women’s lives have changed as well.  So AJLI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took a look at how those changes are impacting us and came to the conclusion that they needed to look at some transformative practices to modernize us and continue to move us forward</a:t>
            </a:r>
            <a:r>
              <a:rPr lang="en-US" sz="1200" kern="1200" baseline="0" dirty="0" smtClean="0">
                <a:solidFill>
                  <a:schemeClr val="tx1"/>
                </a:solidFill>
                <a:effectLst/>
                <a:latin typeface="+mn-lt"/>
                <a:ea typeface="+mn-ea"/>
                <a:cs typeface="+mn-cs"/>
              </a:rPr>
              <a:t> so we can in fact be a network of women empowered as leaders creating community change.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407B8F7-0401-43B5-969F-F1985174FDD2}"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09968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lvl="0"/>
            <a:r>
              <a:rPr lang="en-US" sz="1200" kern="1200" dirty="0">
                <a:solidFill>
                  <a:schemeClr val="tx1"/>
                </a:solidFill>
                <a:effectLst/>
                <a:latin typeface="+mn-lt"/>
                <a:ea typeface="+mn-ea"/>
                <a:cs typeface="+mn-cs"/>
              </a:rPr>
              <a:t>So how do we accomplish this and what defines a strong league…..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begins with ensuring that the Community</a:t>
            </a:r>
            <a:r>
              <a:rPr lang="en-US" sz="1200" kern="1200" baseline="0" dirty="0">
                <a:solidFill>
                  <a:schemeClr val="tx1"/>
                </a:solidFill>
                <a:effectLst/>
                <a:latin typeface="+mn-lt"/>
                <a:ea typeface="+mn-ea"/>
                <a:cs typeface="+mn-cs"/>
              </a:rPr>
              <a:t> Impact</a:t>
            </a:r>
            <a:r>
              <a:rPr lang="en-US" sz="1200" kern="1200" dirty="0">
                <a:solidFill>
                  <a:schemeClr val="tx1"/>
                </a:solidFill>
                <a:effectLst/>
                <a:latin typeface="+mn-lt"/>
                <a:ea typeface="+mn-ea"/>
                <a:cs typeface="+mn-cs"/>
              </a:rPr>
              <a:t> piece is meaningful.  Many leagues have participated in the community impact transformation rollout.  This will transform the leagues and how they relate to their community work and its impact.  This is one way we can create a strong league.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way to create a strong league is through a well-run, efficient league.  Similarly to the community impact rollout many leagues have also participated in the governance and management rollout, the focus of which is to transform the board into a strategic body focused on the overall positioning of the league not just for today but for the long term as well.  Teaming up with the board will be a very strong management team and their focus is the day to day implementation, so in other words the actionable items that support the BOD’s overall strategy.  The management team is focused on the operational piece of running the league and the BOD is focused on strategy.  Within the governance and management rollout we are suggesting that these roles are split from one another and that they are maintained.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way to create a strong league is by transforming the member experience.  At its core the new membership model is member-centric which creates a more meaningful experience for each member and which also better supports lifelong membership given that’s its focused on the member and their engagement within the league.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 can see these three circles are not independent from one another and are intertwined which demonstrates visually how these three efforts together are the way in which we are moving forward to facilitate a healthy league for the short term and the future.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7B8F7-0401-43B5-969F-F1985174FD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82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7B8F7-0401-43B5-969F-F1985174FD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8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our members,</a:t>
            </a:r>
            <a:r>
              <a:rPr lang="en-US" sz="1200" baseline="0" dirty="0" smtClean="0"/>
              <a:t> community, and technologies have evolved, we’ve also seen our League evolve.  In some ways, we’ve experienced tremendous positive growth.  In other ways, we’ve strayed a bit from our two-pronged mission of developing women and improving our community.  So keeping these two things front and center, along with the member-centric approach, we’re going to spend the afternoon taking an honest look at our systems and processes.</a:t>
            </a:r>
            <a:endParaRPr lang="en-US" sz="12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5A295-842F-434A-91D7-A906593593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856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Here are the three critical elements of the new model.  First I’m going to walk you through each concept and then later in this presentation I’ll also talk about what the tactical pieces are and how in the rollout they walk 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each step to operationalize these new concepts.   </a:t>
            </a:r>
          </a:p>
          <a:p>
            <a:endParaRPr lang="en-US" dirty="0"/>
          </a:p>
        </p:txBody>
      </p:sp>
      <p:sp>
        <p:nvSpPr>
          <p:cNvPr id="4" name="Slide Number Placeholder 3"/>
          <p:cNvSpPr>
            <a:spLocks noGrp="1"/>
          </p:cNvSpPr>
          <p:nvPr>
            <p:ph type="sldNum" sz="quarter" idx="10"/>
          </p:nvPr>
        </p:nvSpPr>
        <p:spPr/>
        <p:txBody>
          <a:bodyPr/>
          <a:lstStyle/>
          <a:p>
            <a:pPr>
              <a:defRPr/>
            </a:pPr>
            <a:fld id="{8407B8F7-0401-43B5-969F-F1985174FDD2}" type="slidenum">
              <a:rPr lang="en-US" smtClean="0"/>
              <a:pPr>
                <a:defRPr/>
              </a:pPr>
              <a:t>11</a:t>
            </a:fld>
            <a:endParaRPr lang="en-US"/>
          </a:p>
        </p:txBody>
      </p:sp>
    </p:spTree>
    <p:extLst>
      <p:ext uri="{BB962C8B-B14F-4D97-AF65-F5344CB8AC3E}">
        <p14:creationId xmlns:p14="http://schemas.microsoft.com/office/powerpoint/2010/main" val="325916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257300" y="719138"/>
            <a:ext cx="4800600" cy="3600450"/>
          </a:xfrm>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Thus our challenge around the Membership Experience was significant.   How do we shift from a </a:t>
            </a:r>
            <a:r>
              <a:rPr lang="ja-JP" altLang="en-US" dirty="0"/>
              <a:t>“</a:t>
            </a:r>
            <a:r>
              <a:rPr lang="en-US" altLang="ja-JP" dirty="0"/>
              <a:t>one size fits all</a:t>
            </a:r>
            <a:r>
              <a:rPr lang="ja-JP" altLang="en-US" dirty="0"/>
              <a:t>”</a:t>
            </a:r>
            <a:r>
              <a:rPr lang="en-US" altLang="ja-JP" dirty="0"/>
              <a:t> process to one that leverages the experiences women bring to the Junior League while still offering opportunities for new and deepened experiences and opportunities.   How do we sustain the connections among and between members when we are now part-time volunteers with myriad other responsibilities and interests outside of the Junior League.   How do we ensure the flexibility that our lives demand today; a flexibility that needs to be decided by the member based on her circumstances and cannot be standardized or </a:t>
            </a:r>
            <a:r>
              <a:rPr lang="ja-JP" altLang="en-US" dirty="0"/>
              <a:t>“</a:t>
            </a:r>
            <a:r>
              <a:rPr lang="en-US" altLang="ja-JP" dirty="0"/>
              <a:t>earned</a:t>
            </a:r>
            <a:r>
              <a:rPr lang="ja-JP" altLang="en-US" dirty="0"/>
              <a:t>”</a:t>
            </a:r>
            <a:r>
              <a:rPr lang="en-US" altLang="ja-JP" dirty="0"/>
              <a:t>. How do we ensure that the work of the League…the experiential learning coupled with formal skill development that has been our cornerstone from the beginning, effectively supports a member</a:t>
            </a:r>
            <a:r>
              <a:rPr lang="ja-JP" altLang="en-US" dirty="0"/>
              <a:t>’</a:t>
            </a:r>
            <a:r>
              <a:rPr lang="en-US" altLang="ja-JP" dirty="0"/>
              <a:t>s personal and leadership development goals and interests.</a:t>
            </a:r>
          </a:p>
          <a:p>
            <a:endParaRPr lang="en-US" dirty="0"/>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130BA7-A0A2-544D-AA69-A0FC7D24CB1D}" type="slidenum">
              <a:rPr lang="en-US" sz="1200"/>
              <a:pPr eaLnBrk="1" hangingPunct="1"/>
              <a:t>12</a:t>
            </a:fld>
            <a:endParaRPr lang="en-US" sz="1200" dirty="0"/>
          </a:p>
        </p:txBody>
      </p:sp>
    </p:spTree>
    <p:extLst>
      <p:ext uri="{BB962C8B-B14F-4D97-AF65-F5344CB8AC3E}">
        <p14:creationId xmlns:p14="http://schemas.microsoft.com/office/powerpoint/2010/main" val="373975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aseline="0" dirty="0" smtClean="0"/>
              <a:t>The new model is moving entirely away from a “one size fits all” requirements based model to a more flexible, member-centric model that is more fluid.   Although we are moving away from requirements </a:t>
            </a:r>
            <a:r>
              <a:rPr lang="en-US" b="1" u="sng" baseline="0" dirty="0" smtClean="0"/>
              <a:t>IT IS NOT COMMITMENT FREE.</a:t>
            </a:r>
          </a:p>
          <a:p>
            <a:r>
              <a:rPr lang="en-US" b="0" u="none" baseline="0" dirty="0" smtClean="0"/>
              <a:t>Through the signing of a member compact the concept of “Voice and Choice” comes to life.  This gives the member an opportunity to have a say in not only how much time she gives for the upcoming league year but also how she will give her time.  After a behavioral interview is conducted (pre-placement timeframe) the member and the league will agree to her commitment for the year (placement).  This creates an experiential learning opportunity for the member given that the placement is a result of learning more about her skills, aspirations and interests.  Keep in mind its </a:t>
            </a:r>
            <a:r>
              <a:rPr lang="en-US" b="0" u="sng" baseline="0" dirty="0" smtClean="0"/>
              <a:t>not just about what the member wants </a:t>
            </a:r>
            <a:r>
              <a:rPr lang="en-US" b="0" u="none" baseline="0" dirty="0" smtClean="0"/>
              <a:t>as this also benefits the league tremendously because they are better able to deploy talents effectively to drive the most impact and get the work done.  It’s a “win, win”.  </a:t>
            </a:r>
            <a:endParaRPr lang="en-US" b="0" u="none" dirty="0"/>
          </a:p>
        </p:txBody>
      </p:sp>
      <p:sp>
        <p:nvSpPr>
          <p:cNvPr id="4" name="Slide Number Placeholder 3"/>
          <p:cNvSpPr>
            <a:spLocks noGrp="1"/>
          </p:cNvSpPr>
          <p:nvPr>
            <p:ph type="sldNum" sz="quarter" idx="10"/>
          </p:nvPr>
        </p:nvSpPr>
        <p:spPr/>
        <p:txBody>
          <a:bodyPr/>
          <a:lstStyle/>
          <a:p>
            <a:pPr>
              <a:defRPr/>
            </a:pPr>
            <a:fld id="{8407B8F7-0401-43B5-969F-F1985174FDD2}"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54168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Card">
    <p:bg>
      <p:bgPr>
        <a:gradFill flip="none" rotWithShape="1">
          <a:gsLst>
            <a:gs pos="0">
              <a:schemeClr val="tx1">
                <a:lumMod val="50000"/>
                <a:lumOff val="50000"/>
              </a:schemeClr>
            </a:gs>
            <a:gs pos="49000">
              <a:schemeClr val="tx1">
                <a:lumMod val="75000"/>
                <a:lumOff val="25000"/>
              </a:schemeClr>
            </a:gs>
            <a:gs pos="10000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Right Triangle 9"/>
          <p:cNvSpPr/>
          <p:nvPr userDrawn="1"/>
        </p:nvSpPr>
        <p:spPr>
          <a:xfrm rot="5400000">
            <a:off x="261940" y="-261938"/>
            <a:ext cx="6172199" cy="6696077"/>
          </a:xfrm>
          <a:prstGeom prst="rtTriangle">
            <a:avLst/>
          </a:prstGeom>
          <a:solidFill>
            <a:schemeClr val="bg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userDrawn="1"/>
        </p:nvSpPr>
        <p:spPr>
          <a:xfrm rot="10800000">
            <a:off x="2524126" y="0"/>
            <a:ext cx="6629400" cy="4953000"/>
          </a:xfrm>
          <a:prstGeom prst="rtTriangle">
            <a:avLst/>
          </a:prstGeom>
          <a:solidFill>
            <a:schemeClr val="bg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4"/>
          <p:cNvSpPr>
            <a:spLocks noGrp="1"/>
          </p:cNvSpPr>
          <p:nvPr userDrawn="1">
            <p:ph type="title"/>
          </p:nvPr>
        </p:nvSpPr>
        <p:spPr>
          <a:xfrm>
            <a:off x="742950" y="1219200"/>
            <a:ext cx="7658100" cy="1833996"/>
          </a:xfrm>
          <a:prstGeom prst="rect">
            <a:avLst/>
          </a:prstGeom>
        </p:spPr>
        <p:txBody>
          <a:bodyPr anchor="b"/>
          <a:lstStyle>
            <a:lvl1pPr algn="l">
              <a:lnSpc>
                <a:spcPct val="80000"/>
              </a:lnSpc>
              <a:defRPr sz="5400" b="1" spc="-113" baseline="0">
                <a:solidFill>
                  <a:schemeClr val="bg1"/>
                </a:solidFill>
              </a:defRPr>
            </a:lvl1pPr>
          </a:lstStyle>
          <a:p>
            <a:r>
              <a:rPr lang="en-US" dirty="0" smtClean="0"/>
              <a:t>Click to edit Master</a:t>
            </a:r>
            <a:endParaRPr lang="en-US" dirty="0"/>
          </a:p>
        </p:txBody>
      </p:sp>
      <p:sp>
        <p:nvSpPr>
          <p:cNvPr id="18" name="Text Placeholder 16"/>
          <p:cNvSpPr>
            <a:spLocks noGrp="1"/>
          </p:cNvSpPr>
          <p:nvPr userDrawn="1">
            <p:ph type="body" sz="quarter" idx="10" hasCustomPrompt="1"/>
          </p:nvPr>
        </p:nvSpPr>
        <p:spPr>
          <a:xfrm>
            <a:off x="742950" y="3276601"/>
            <a:ext cx="7658100" cy="323165"/>
          </a:xfrm>
          <a:prstGeom prst="rect">
            <a:avLst/>
          </a:prstGeom>
          <a:noFill/>
          <a:ln>
            <a:noFill/>
          </a:ln>
        </p:spPr>
        <p:txBody>
          <a:bodyPr wrap="square" tIns="91440" rIns="91440">
            <a:spAutoFit/>
          </a:bodyPr>
          <a:lstStyle>
            <a:lvl1pPr marL="0" indent="0" algn="l">
              <a:buNone/>
              <a:defRPr sz="1500" b="0" baseline="0">
                <a:solidFill>
                  <a:schemeClr val="bg1">
                    <a:lumMod val="75000"/>
                  </a:schemeClr>
                </a:solidFill>
              </a:defRPr>
            </a:lvl1pPr>
          </a:lstStyle>
          <a:p>
            <a:pPr lvl="0"/>
            <a:r>
              <a:rPr lang="en-US" sz="1500" dirty="0" smtClean="0"/>
              <a:t>Presenter Name, Title</a:t>
            </a:r>
            <a:endParaRPr lang="en-US" dirty="0"/>
          </a:p>
        </p:txBody>
      </p:sp>
      <p:pic>
        <p:nvPicPr>
          <p:cNvPr id="11" name="Picture 10"/>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81767" y="6048898"/>
            <a:ext cx="2286000" cy="583774"/>
          </a:xfrm>
          <a:prstGeom prst="rect">
            <a:avLst/>
          </a:prstGeom>
        </p:spPr>
      </p:pic>
      <p:sp>
        <p:nvSpPr>
          <p:cNvPr id="9" name="TextBox 8"/>
          <p:cNvSpPr txBox="1"/>
          <p:nvPr userDrawn="1"/>
        </p:nvSpPr>
        <p:spPr>
          <a:xfrm>
            <a:off x="990600" y="5995066"/>
            <a:ext cx="3848100" cy="619493"/>
          </a:xfrm>
          <a:prstGeom prst="rect">
            <a:avLst/>
          </a:prstGeom>
          <a:noFill/>
        </p:spPr>
        <p:txBody>
          <a:bodyPr wrap="none" lIns="0" tIns="0" rIns="0" bIns="0" anchor="ctr">
            <a:normAutofit/>
          </a:bodyPr>
          <a:lstStyle/>
          <a:p>
            <a:pPr algn="l">
              <a:defRPr/>
            </a:pPr>
            <a:endParaRPr lang="en-US" sz="1600" b="1" spc="0" dirty="0" smtClean="0">
              <a:ln>
                <a:solidFill>
                  <a:schemeClr val="accent1">
                    <a:alpha val="0"/>
                  </a:schemeClr>
                </a:solidFill>
              </a:ln>
              <a:solidFill>
                <a:schemeClr val="bg1"/>
              </a:solidFill>
            </a:endParaRPr>
          </a:p>
        </p:txBody>
      </p:sp>
      <p:pic>
        <p:nvPicPr>
          <p:cNvPr id="15" name="Picture 14"/>
          <p:cNvPicPr>
            <a:picLocks noChangeAspect="1"/>
          </p:cNvPicPr>
          <p:nvPr userDrawn="1"/>
        </p:nvPicPr>
        <p:blipFill>
          <a:blip r:embed="rId3"/>
          <a:stretch>
            <a:fillRect/>
          </a:stretch>
        </p:blipFill>
        <p:spPr>
          <a:xfrm>
            <a:off x="423862" y="6034482"/>
            <a:ext cx="523875" cy="523875"/>
          </a:xfrm>
          <a:prstGeom prst="rect">
            <a:avLst/>
          </a:prstGeom>
        </p:spPr>
      </p:pic>
    </p:spTree>
    <p:extLst>
      <p:ext uri="{BB962C8B-B14F-4D97-AF65-F5344CB8AC3E}">
        <p14:creationId xmlns:p14="http://schemas.microsoft.com/office/powerpoint/2010/main" val="532925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Line Title and Content">
    <p:spTree>
      <p:nvGrpSpPr>
        <p:cNvPr id="1" name=""/>
        <p:cNvGrpSpPr/>
        <p:nvPr/>
      </p:nvGrpSpPr>
      <p:grpSpPr>
        <a:xfrm>
          <a:off x="0" y="0"/>
          <a:ext cx="0" cy="0"/>
          <a:chOff x="0" y="0"/>
          <a:chExt cx="0" cy="0"/>
        </a:xfrm>
      </p:grpSpPr>
      <p:sp>
        <p:nvSpPr>
          <p:cNvPr id="7" name="Right Triangle 6"/>
          <p:cNvSpPr/>
          <p:nvPr userDrawn="1"/>
        </p:nvSpPr>
        <p:spPr>
          <a:xfrm rot="16200000">
            <a:off x="2719388" y="423860"/>
            <a:ext cx="6172199" cy="6696077"/>
          </a:xfrm>
          <a:prstGeom prst="rtTriangle">
            <a:avLst/>
          </a:prstGeom>
          <a:solidFill>
            <a:schemeClr val="bg1">
              <a:lumMod val="8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a:off x="0" y="1905000"/>
            <a:ext cx="6629400" cy="4953000"/>
          </a:xfrm>
          <a:prstGeom prst="rtTriangle">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381000" y="1295400"/>
            <a:ext cx="8324849" cy="4724400"/>
          </a:xfrm>
          <a:prstGeom prst="rect">
            <a:avLst/>
          </a:prstGeom>
        </p:spPr>
        <p:txBody>
          <a:bodyPr>
            <a:normAutofit/>
          </a:bodyPr>
          <a:lstStyle>
            <a:lvl1pPr marL="254794" indent="-254794">
              <a:lnSpc>
                <a:spcPct val="100000"/>
              </a:lnSpc>
              <a:spcBef>
                <a:spcPts val="450"/>
              </a:spcBef>
              <a:spcAft>
                <a:spcPts val="450"/>
              </a:spcAft>
              <a:buClr>
                <a:srgbClr val="A50021"/>
              </a:buClr>
              <a:buFont typeface="Wingdings" panose="05000000000000000000" pitchFamily="2" charset="2"/>
              <a:buChar char="§"/>
              <a:defRPr sz="2100">
                <a:solidFill>
                  <a:schemeClr val="tx1">
                    <a:lumMod val="65000"/>
                    <a:lumOff val="35000"/>
                  </a:schemeClr>
                </a:solidFill>
              </a:defRPr>
            </a:lvl1pPr>
            <a:lvl2pPr marL="471488" indent="-214313">
              <a:lnSpc>
                <a:spcPct val="100000"/>
              </a:lnSpc>
              <a:spcBef>
                <a:spcPts val="450"/>
              </a:spcBef>
              <a:spcAft>
                <a:spcPts val="450"/>
              </a:spcAft>
              <a:defRPr sz="1800">
                <a:solidFill>
                  <a:schemeClr val="tx1">
                    <a:lumMod val="65000"/>
                    <a:lumOff val="35000"/>
                  </a:schemeClr>
                </a:solidFill>
              </a:defRPr>
            </a:lvl2pPr>
            <a:lvl3pPr marL="728663" indent="-128588">
              <a:lnSpc>
                <a:spcPct val="100000"/>
              </a:lnSpc>
              <a:spcBef>
                <a:spcPts val="450"/>
              </a:spcBef>
              <a:spcAft>
                <a:spcPts val="450"/>
              </a:spcAft>
              <a:defRPr sz="1500">
                <a:solidFill>
                  <a:schemeClr val="tx1">
                    <a:lumMod val="65000"/>
                    <a:lumOff val="35000"/>
                  </a:schemeClr>
                </a:solidFill>
              </a:defRPr>
            </a:lvl3pPr>
            <a:lvl4pPr marL="985838" indent="-128588">
              <a:lnSpc>
                <a:spcPct val="100000"/>
              </a:lnSpc>
              <a:spcBef>
                <a:spcPts val="450"/>
              </a:spcBef>
              <a:spcAft>
                <a:spcPts val="450"/>
              </a:spcAft>
              <a:tabLst/>
              <a:defRPr sz="1350">
                <a:solidFill>
                  <a:schemeClr val="tx1">
                    <a:lumMod val="65000"/>
                    <a:lumOff val="35000"/>
                  </a:schemeClr>
                </a:solidFill>
              </a:defRPr>
            </a:lvl4pPr>
            <a:lvl5pPr marL="1243013" indent="-128588">
              <a:lnSpc>
                <a:spcPct val="100000"/>
              </a:lnSpc>
              <a:spcBef>
                <a:spcPts val="450"/>
              </a:spcBef>
              <a:spcAft>
                <a:spcPts val="450"/>
              </a:spcAft>
              <a:tabLst/>
              <a:defRPr sz="135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4"/>
          <p:cNvSpPr>
            <a:spLocks noGrp="1"/>
          </p:cNvSpPr>
          <p:nvPr>
            <p:ph type="title" hasCustomPrompt="1"/>
          </p:nvPr>
        </p:nvSpPr>
        <p:spPr>
          <a:xfrm>
            <a:off x="381000" y="304800"/>
            <a:ext cx="8324849" cy="762000"/>
          </a:xfrm>
          <a:prstGeom prst="rect">
            <a:avLst/>
          </a:prstGeom>
        </p:spPr>
        <p:txBody>
          <a:bodyPr anchor="t"/>
          <a:lstStyle>
            <a:lvl1pPr algn="l">
              <a:lnSpc>
                <a:spcPct val="75000"/>
              </a:lnSpc>
              <a:defRPr sz="3600" b="1" spc="-60" baseline="0">
                <a:solidFill>
                  <a:schemeClr val="tx1">
                    <a:lumMod val="75000"/>
                    <a:lumOff val="25000"/>
                  </a:schemeClr>
                </a:solidFill>
                <a:latin typeface="Arial" pitchFamily="34" charset="0"/>
                <a:cs typeface="Arial" pitchFamily="34" charset="0"/>
              </a:defRPr>
            </a:lvl1pPr>
          </a:lstStyle>
          <a:p>
            <a:r>
              <a:rPr lang="en-US" dirty="0" smtClean="0"/>
              <a:t>Single Line Header</a:t>
            </a:r>
            <a:endParaRPr lang="en-US" dirty="0"/>
          </a:p>
        </p:txBody>
      </p:sp>
      <p:sp>
        <p:nvSpPr>
          <p:cNvPr id="17" name="TextBox 16"/>
          <p:cNvSpPr txBox="1"/>
          <p:nvPr userDrawn="1"/>
        </p:nvSpPr>
        <p:spPr>
          <a:xfrm>
            <a:off x="309562" y="6286498"/>
            <a:ext cx="3848100" cy="304800"/>
          </a:xfrm>
          <a:prstGeom prst="rect">
            <a:avLst/>
          </a:prstGeom>
          <a:noFill/>
        </p:spPr>
        <p:txBody>
          <a:bodyPr wrap="none" lIns="0" tIns="0" rIns="0" bIns="0" anchor="ctr">
            <a:noAutofit/>
          </a:bodyPr>
          <a:lstStyle/>
          <a:p>
            <a:pPr algn="l">
              <a:defRPr/>
            </a:pPr>
            <a:r>
              <a:rPr lang="en-US" sz="1200" b="1" spc="0" dirty="0" smtClean="0">
                <a:ln>
                  <a:solidFill>
                    <a:schemeClr val="accent1">
                      <a:alpha val="0"/>
                    </a:schemeClr>
                  </a:solidFill>
                </a:ln>
                <a:solidFill>
                  <a:schemeClr val="tx1">
                    <a:lumMod val="65000"/>
                    <a:lumOff val="35000"/>
                  </a:schemeClr>
                </a:solidFill>
              </a:rPr>
              <a:t>2018 Southwest</a:t>
            </a:r>
            <a:r>
              <a:rPr lang="en-US" sz="1200" b="1" spc="0" baseline="0" dirty="0" smtClean="0">
                <a:ln>
                  <a:solidFill>
                    <a:schemeClr val="accent1">
                      <a:alpha val="0"/>
                    </a:schemeClr>
                  </a:solidFill>
                </a:ln>
                <a:solidFill>
                  <a:schemeClr val="tx1">
                    <a:lumMod val="65000"/>
                    <a:lumOff val="35000"/>
                  </a:schemeClr>
                </a:solidFill>
              </a:rPr>
              <a:t> Exchange Conference</a:t>
            </a:r>
          </a:p>
          <a:p>
            <a:pPr algn="l">
              <a:defRPr/>
            </a:pPr>
            <a:r>
              <a:rPr lang="en-US" sz="1200" b="1" spc="0" baseline="0" dirty="0" smtClean="0">
                <a:ln>
                  <a:solidFill>
                    <a:schemeClr val="accent1">
                      <a:alpha val="0"/>
                    </a:schemeClr>
                  </a:solidFill>
                </a:ln>
                <a:solidFill>
                  <a:schemeClr val="tx1">
                    <a:lumMod val="65000"/>
                    <a:lumOff val="35000"/>
                  </a:schemeClr>
                </a:solidFill>
              </a:rPr>
              <a:t>Los Angeles, CA</a:t>
            </a:r>
          </a:p>
          <a:p>
            <a:pPr algn="l">
              <a:defRPr/>
            </a:pPr>
            <a:r>
              <a:rPr lang="en-US" sz="1200" b="1" spc="0" baseline="0" dirty="0" smtClean="0">
                <a:ln>
                  <a:solidFill>
                    <a:schemeClr val="accent1">
                      <a:alpha val="0"/>
                    </a:schemeClr>
                  </a:solidFill>
                </a:ln>
                <a:solidFill>
                  <a:schemeClr val="tx1">
                    <a:lumMod val="65000"/>
                    <a:lumOff val="35000"/>
                  </a:schemeClr>
                </a:solidFill>
              </a:rPr>
              <a:t>September 7-9, 2018</a:t>
            </a:r>
            <a:endParaRPr lang="en-US" sz="1200" b="1" spc="0" dirty="0">
              <a:ln>
                <a:solidFill>
                  <a:schemeClr val="accent1">
                    <a:alpha val="0"/>
                  </a:schemeClr>
                </a:solidFill>
              </a:ln>
              <a:solidFill>
                <a:srgbClr val="A50021"/>
              </a:solidFill>
            </a:endParaRPr>
          </a:p>
        </p:txBody>
      </p:sp>
      <p:cxnSp>
        <p:nvCxnSpPr>
          <p:cNvPr id="18" name="Straight Connector 17"/>
          <p:cNvCxnSpPr/>
          <p:nvPr userDrawn="1"/>
        </p:nvCxnSpPr>
        <p:spPr>
          <a:xfrm>
            <a:off x="228600" y="6019800"/>
            <a:ext cx="8477249"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19936" y="6212535"/>
            <a:ext cx="1585913" cy="427331"/>
          </a:xfrm>
          <a:prstGeom prst="rect">
            <a:avLst/>
          </a:prstGeom>
        </p:spPr>
      </p:pic>
    </p:spTree>
    <p:extLst>
      <p:ext uri="{BB962C8B-B14F-4D97-AF65-F5344CB8AC3E}">
        <p14:creationId xmlns:p14="http://schemas.microsoft.com/office/powerpoint/2010/main" val="364231405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1" name="Right Triangle 10"/>
          <p:cNvSpPr/>
          <p:nvPr userDrawn="1"/>
        </p:nvSpPr>
        <p:spPr>
          <a:xfrm rot="16200000">
            <a:off x="2719388" y="423860"/>
            <a:ext cx="6172199" cy="6696077"/>
          </a:xfrm>
          <a:prstGeom prst="rtTriangle">
            <a:avLst/>
          </a:prstGeom>
          <a:solidFill>
            <a:schemeClr val="bg1">
              <a:lumMod val="8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userDrawn="1"/>
        </p:nvSpPr>
        <p:spPr>
          <a:xfrm>
            <a:off x="0" y="1905000"/>
            <a:ext cx="6629400" cy="4953000"/>
          </a:xfrm>
          <a:prstGeom prst="rtTriangle">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3"/>
          <p:cNvSpPr>
            <a:spLocks noGrp="1"/>
          </p:cNvSpPr>
          <p:nvPr>
            <p:ph type="body" sz="quarter" idx="10"/>
          </p:nvPr>
        </p:nvSpPr>
        <p:spPr>
          <a:xfrm>
            <a:off x="381000" y="1905000"/>
            <a:ext cx="8324849" cy="3657600"/>
          </a:xfrm>
          <a:prstGeom prst="rect">
            <a:avLst/>
          </a:prstGeom>
        </p:spPr>
        <p:txBody>
          <a:bodyPr>
            <a:normAutofit/>
          </a:bodyPr>
          <a:lstStyle>
            <a:lvl1pPr marL="254794" indent="-254794">
              <a:lnSpc>
                <a:spcPct val="100000"/>
              </a:lnSpc>
              <a:spcBef>
                <a:spcPts val="450"/>
              </a:spcBef>
              <a:spcAft>
                <a:spcPts val="450"/>
              </a:spcAft>
              <a:buClr>
                <a:srgbClr val="A50021"/>
              </a:buClr>
              <a:buFont typeface="Wingdings" panose="05000000000000000000" pitchFamily="2" charset="2"/>
              <a:buChar char="§"/>
              <a:defRPr sz="2100">
                <a:solidFill>
                  <a:schemeClr val="tx1">
                    <a:lumMod val="65000"/>
                    <a:lumOff val="35000"/>
                  </a:schemeClr>
                </a:solidFill>
              </a:defRPr>
            </a:lvl1pPr>
            <a:lvl2pPr marL="471488" indent="-214313">
              <a:lnSpc>
                <a:spcPct val="100000"/>
              </a:lnSpc>
              <a:spcBef>
                <a:spcPts val="450"/>
              </a:spcBef>
              <a:spcAft>
                <a:spcPts val="450"/>
              </a:spcAft>
              <a:defRPr sz="1800">
                <a:solidFill>
                  <a:schemeClr val="tx1">
                    <a:lumMod val="65000"/>
                    <a:lumOff val="35000"/>
                  </a:schemeClr>
                </a:solidFill>
              </a:defRPr>
            </a:lvl2pPr>
            <a:lvl3pPr marL="728663" indent="-128588">
              <a:lnSpc>
                <a:spcPct val="100000"/>
              </a:lnSpc>
              <a:spcBef>
                <a:spcPts val="450"/>
              </a:spcBef>
              <a:spcAft>
                <a:spcPts val="450"/>
              </a:spcAft>
              <a:defRPr sz="1500">
                <a:solidFill>
                  <a:schemeClr val="tx1">
                    <a:lumMod val="65000"/>
                    <a:lumOff val="35000"/>
                  </a:schemeClr>
                </a:solidFill>
              </a:defRPr>
            </a:lvl3pPr>
            <a:lvl4pPr marL="985838" indent="-128588">
              <a:lnSpc>
                <a:spcPct val="100000"/>
              </a:lnSpc>
              <a:spcBef>
                <a:spcPts val="450"/>
              </a:spcBef>
              <a:spcAft>
                <a:spcPts val="450"/>
              </a:spcAft>
              <a:tabLst/>
              <a:defRPr sz="1350">
                <a:solidFill>
                  <a:schemeClr val="tx1">
                    <a:lumMod val="65000"/>
                    <a:lumOff val="35000"/>
                  </a:schemeClr>
                </a:solidFill>
              </a:defRPr>
            </a:lvl4pPr>
            <a:lvl5pPr marL="1243013" indent="-128588">
              <a:lnSpc>
                <a:spcPct val="100000"/>
              </a:lnSpc>
              <a:spcBef>
                <a:spcPts val="450"/>
              </a:spcBef>
              <a:spcAft>
                <a:spcPts val="450"/>
              </a:spcAft>
              <a:tabLst/>
              <a:defRPr sz="135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4"/>
          <p:cNvSpPr>
            <a:spLocks noGrp="1"/>
          </p:cNvSpPr>
          <p:nvPr>
            <p:ph type="title" hasCustomPrompt="1"/>
          </p:nvPr>
        </p:nvSpPr>
        <p:spPr>
          <a:xfrm>
            <a:off x="381000" y="152400"/>
            <a:ext cx="8324849" cy="1371600"/>
          </a:xfrm>
          <a:prstGeom prst="rect">
            <a:avLst/>
          </a:prstGeom>
        </p:spPr>
        <p:txBody>
          <a:bodyPr anchor="t"/>
          <a:lstStyle>
            <a:lvl1pPr algn="l">
              <a:lnSpc>
                <a:spcPct val="100000"/>
              </a:lnSpc>
              <a:defRPr sz="3600" b="1" spc="-60" baseline="0">
                <a:solidFill>
                  <a:schemeClr val="tx1">
                    <a:lumMod val="75000"/>
                    <a:lumOff val="25000"/>
                  </a:schemeClr>
                </a:solidFill>
                <a:latin typeface="Arial" pitchFamily="34" charset="0"/>
                <a:cs typeface="Arial" pitchFamily="34" charset="0"/>
              </a:defRPr>
            </a:lvl1pPr>
          </a:lstStyle>
          <a:p>
            <a:r>
              <a:rPr lang="en-US" dirty="0" smtClean="0"/>
              <a:t>Two Line Header Would Go Something Like This For Example</a:t>
            </a:r>
            <a:endParaRPr lang="en-US" dirty="0"/>
          </a:p>
        </p:txBody>
      </p:sp>
      <p:cxnSp>
        <p:nvCxnSpPr>
          <p:cNvPr id="13" name="Straight Connector 12"/>
          <p:cNvCxnSpPr/>
          <p:nvPr userDrawn="1"/>
        </p:nvCxnSpPr>
        <p:spPr>
          <a:xfrm>
            <a:off x="381000" y="6019800"/>
            <a:ext cx="8324849"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19936" y="6212535"/>
            <a:ext cx="1585913" cy="427331"/>
          </a:xfrm>
          <a:prstGeom prst="rect">
            <a:avLst/>
          </a:prstGeom>
        </p:spPr>
      </p:pic>
      <p:sp>
        <p:nvSpPr>
          <p:cNvPr id="10" name="TextBox 9"/>
          <p:cNvSpPr txBox="1"/>
          <p:nvPr userDrawn="1"/>
        </p:nvSpPr>
        <p:spPr>
          <a:xfrm>
            <a:off x="309562" y="6286498"/>
            <a:ext cx="3848100" cy="304800"/>
          </a:xfrm>
          <a:prstGeom prst="rect">
            <a:avLst/>
          </a:prstGeom>
          <a:noFill/>
        </p:spPr>
        <p:txBody>
          <a:bodyPr wrap="none" lIns="0" tIns="0" rIns="0" bIns="0" anchor="ctr">
            <a:noAutofit/>
          </a:bodyPr>
          <a:lstStyle/>
          <a:p>
            <a:pPr algn="l">
              <a:defRPr/>
            </a:pPr>
            <a:r>
              <a:rPr lang="en-US" sz="1200" b="1" spc="0" dirty="0" smtClean="0">
                <a:ln>
                  <a:solidFill>
                    <a:schemeClr val="accent1">
                      <a:alpha val="0"/>
                    </a:schemeClr>
                  </a:solidFill>
                </a:ln>
                <a:solidFill>
                  <a:schemeClr val="tx1">
                    <a:lumMod val="65000"/>
                    <a:lumOff val="35000"/>
                  </a:schemeClr>
                </a:solidFill>
              </a:rPr>
              <a:t>2018 Southwest</a:t>
            </a:r>
            <a:r>
              <a:rPr lang="en-US" sz="1200" b="1" spc="0" baseline="0" dirty="0" smtClean="0">
                <a:ln>
                  <a:solidFill>
                    <a:schemeClr val="accent1">
                      <a:alpha val="0"/>
                    </a:schemeClr>
                  </a:solidFill>
                </a:ln>
                <a:solidFill>
                  <a:schemeClr val="tx1">
                    <a:lumMod val="65000"/>
                    <a:lumOff val="35000"/>
                  </a:schemeClr>
                </a:solidFill>
              </a:rPr>
              <a:t> Exchange Conference</a:t>
            </a:r>
          </a:p>
          <a:p>
            <a:pPr algn="l">
              <a:defRPr/>
            </a:pPr>
            <a:r>
              <a:rPr lang="en-US" sz="1200" b="1" spc="0" baseline="0" dirty="0" smtClean="0">
                <a:ln>
                  <a:solidFill>
                    <a:schemeClr val="accent1">
                      <a:alpha val="0"/>
                    </a:schemeClr>
                  </a:solidFill>
                </a:ln>
                <a:solidFill>
                  <a:schemeClr val="tx1">
                    <a:lumMod val="65000"/>
                    <a:lumOff val="35000"/>
                  </a:schemeClr>
                </a:solidFill>
              </a:rPr>
              <a:t>Los Angeles, CA</a:t>
            </a:r>
          </a:p>
          <a:p>
            <a:pPr algn="l">
              <a:defRPr/>
            </a:pPr>
            <a:r>
              <a:rPr lang="en-US" sz="1200" b="1" spc="0" baseline="0" dirty="0" smtClean="0">
                <a:ln>
                  <a:solidFill>
                    <a:schemeClr val="accent1">
                      <a:alpha val="0"/>
                    </a:schemeClr>
                  </a:solidFill>
                </a:ln>
                <a:solidFill>
                  <a:schemeClr val="tx1">
                    <a:lumMod val="65000"/>
                    <a:lumOff val="35000"/>
                  </a:schemeClr>
                </a:solidFill>
              </a:rPr>
              <a:t>September 7-9, 2018</a:t>
            </a:r>
            <a:endParaRPr lang="en-US" sz="1200" b="1" spc="0" dirty="0">
              <a:ln>
                <a:solidFill>
                  <a:schemeClr val="accent1">
                    <a:alpha val="0"/>
                  </a:schemeClr>
                </a:solidFill>
              </a:ln>
              <a:solidFill>
                <a:srgbClr val="A50021"/>
              </a:solidFill>
            </a:endParaRPr>
          </a:p>
        </p:txBody>
      </p:sp>
    </p:spTree>
    <p:extLst>
      <p:ext uri="{BB962C8B-B14F-4D97-AF65-F5344CB8AC3E}">
        <p14:creationId xmlns:p14="http://schemas.microsoft.com/office/powerpoint/2010/main" val="20434979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e-Line Title and Content">
    <p:spTree>
      <p:nvGrpSpPr>
        <p:cNvPr id="1" name=""/>
        <p:cNvGrpSpPr/>
        <p:nvPr/>
      </p:nvGrpSpPr>
      <p:grpSpPr>
        <a:xfrm>
          <a:off x="0" y="0"/>
          <a:ext cx="0" cy="0"/>
          <a:chOff x="0" y="0"/>
          <a:chExt cx="0" cy="0"/>
        </a:xfrm>
      </p:grpSpPr>
      <p:cxnSp>
        <p:nvCxnSpPr>
          <p:cNvPr id="10" name="Straight Connector 9"/>
          <p:cNvCxnSpPr/>
          <p:nvPr userDrawn="1"/>
        </p:nvCxnSpPr>
        <p:spPr>
          <a:xfrm>
            <a:off x="381000" y="6019800"/>
            <a:ext cx="8324849"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19936" y="6212535"/>
            <a:ext cx="1585913" cy="427331"/>
          </a:xfrm>
          <a:prstGeom prst="rect">
            <a:avLst/>
          </a:prstGeom>
        </p:spPr>
      </p:pic>
      <p:sp>
        <p:nvSpPr>
          <p:cNvPr id="6" name="TextBox 5"/>
          <p:cNvSpPr txBox="1"/>
          <p:nvPr userDrawn="1"/>
        </p:nvSpPr>
        <p:spPr>
          <a:xfrm>
            <a:off x="309562" y="6286498"/>
            <a:ext cx="3848100" cy="304800"/>
          </a:xfrm>
          <a:prstGeom prst="rect">
            <a:avLst/>
          </a:prstGeom>
          <a:noFill/>
        </p:spPr>
        <p:txBody>
          <a:bodyPr wrap="none" lIns="0" tIns="0" rIns="0" bIns="0" anchor="ctr">
            <a:noAutofit/>
          </a:bodyPr>
          <a:lstStyle/>
          <a:p>
            <a:pPr algn="l">
              <a:defRPr/>
            </a:pPr>
            <a:r>
              <a:rPr lang="en-US" sz="1200" b="1" spc="0" dirty="0" smtClean="0">
                <a:ln>
                  <a:solidFill>
                    <a:schemeClr val="accent1">
                      <a:alpha val="0"/>
                    </a:schemeClr>
                  </a:solidFill>
                </a:ln>
                <a:solidFill>
                  <a:schemeClr val="tx1">
                    <a:lumMod val="65000"/>
                    <a:lumOff val="35000"/>
                  </a:schemeClr>
                </a:solidFill>
              </a:rPr>
              <a:t>2018 Southwest</a:t>
            </a:r>
            <a:r>
              <a:rPr lang="en-US" sz="1200" b="1" spc="0" baseline="0" dirty="0" smtClean="0">
                <a:ln>
                  <a:solidFill>
                    <a:schemeClr val="accent1">
                      <a:alpha val="0"/>
                    </a:schemeClr>
                  </a:solidFill>
                </a:ln>
                <a:solidFill>
                  <a:schemeClr val="tx1">
                    <a:lumMod val="65000"/>
                    <a:lumOff val="35000"/>
                  </a:schemeClr>
                </a:solidFill>
              </a:rPr>
              <a:t> Exchange Conference</a:t>
            </a:r>
          </a:p>
          <a:p>
            <a:pPr algn="l">
              <a:defRPr/>
            </a:pPr>
            <a:r>
              <a:rPr lang="en-US" sz="1200" b="1" spc="0" baseline="0" dirty="0" smtClean="0">
                <a:ln>
                  <a:solidFill>
                    <a:schemeClr val="accent1">
                      <a:alpha val="0"/>
                    </a:schemeClr>
                  </a:solidFill>
                </a:ln>
                <a:solidFill>
                  <a:schemeClr val="tx1">
                    <a:lumMod val="65000"/>
                    <a:lumOff val="35000"/>
                  </a:schemeClr>
                </a:solidFill>
              </a:rPr>
              <a:t>Los Angeles, CA</a:t>
            </a:r>
          </a:p>
          <a:p>
            <a:pPr algn="l">
              <a:defRPr/>
            </a:pPr>
            <a:r>
              <a:rPr lang="en-US" sz="1200" b="1" spc="0" baseline="0" dirty="0" smtClean="0">
                <a:ln>
                  <a:solidFill>
                    <a:schemeClr val="accent1">
                      <a:alpha val="0"/>
                    </a:schemeClr>
                  </a:solidFill>
                </a:ln>
                <a:solidFill>
                  <a:schemeClr val="tx1">
                    <a:lumMod val="65000"/>
                    <a:lumOff val="35000"/>
                  </a:schemeClr>
                </a:solidFill>
              </a:rPr>
              <a:t>September 7-9, 2018</a:t>
            </a:r>
            <a:endParaRPr lang="en-US" sz="1200" b="1" spc="0" dirty="0">
              <a:ln>
                <a:solidFill>
                  <a:schemeClr val="accent1">
                    <a:alpha val="0"/>
                  </a:schemeClr>
                </a:solidFill>
              </a:ln>
              <a:solidFill>
                <a:srgbClr val="A50021"/>
              </a:solidFill>
            </a:endParaRPr>
          </a:p>
        </p:txBody>
      </p:sp>
    </p:spTree>
    <p:extLst>
      <p:ext uri="{BB962C8B-B14F-4D97-AF65-F5344CB8AC3E}">
        <p14:creationId xmlns:p14="http://schemas.microsoft.com/office/powerpoint/2010/main" val="23418183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One-Line Title and Content">
    <p:spTree>
      <p:nvGrpSpPr>
        <p:cNvPr id="1" name=""/>
        <p:cNvGrpSpPr/>
        <p:nvPr/>
      </p:nvGrpSpPr>
      <p:grpSpPr>
        <a:xfrm>
          <a:off x="0" y="0"/>
          <a:ext cx="0" cy="0"/>
          <a:chOff x="0" y="0"/>
          <a:chExt cx="0" cy="0"/>
        </a:xfrm>
      </p:grpSpPr>
      <p:pic>
        <p:nvPicPr>
          <p:cNvPr id="6" name="Picture 5" descr="risingStar-red-gradi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ight Triangle 4"/>
          <p:cNvSpPr/>
          <p:nvPr userDrawn="1"/>
        </p:nvSpPr>
        <p:spPr>
          <a:xfrm rot="16200000">
            <a:off x="2719388" y="423860"/>
            <a:ext cx="6172199" cy="6696077"/>
          </a:xfrm>
          <a:prstGeom prst="rtTriangle">
            <a:avLst/>
          </a:prstGeom>
          <a:solidFill>
            <a:schemeClr val="accent1">
              <a:lumMod val="5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4"/>
          <p:cNvSpPr>
            <a:spLocks noGrp="1"/>
          </p:cNvSpPr>
          <p:nvPr>
            <p:ph type="title" hasCustomPrompt="1"/>
          </p:nvPr>
        </p:nvSpPr>
        <p:spPr>
          <a:xfrm>
            <a:off x="381000" y="3317745"/>
            <a:ext cx="8229600" cy="685800"/>
          </a:xfrm>
          <a:prstGeom prst="rect">
            <a:avLst/>
          </a:prstGeom>
        </p:spPr>
        <p:txBody>
          <a:bodyPr anchor="t"/>
          <a:lstStyle>
            <a:lvl1pPr algn="ctr">
              <a:lnSpc>
                <a:spcPct val="75000"/>
              </a:lnSpc>
              <a:defRPr sz="5250" b="1" spc="-60" baseline="0">
                <a:solidFill>
                  <a:schemeClr val="bg1"/>
                </a:solidFill>
                <a:latin typeface="Arial" pitchFamily="34" charset="0"/>
                <a:cs typeface="Arial" pitchFamily="34" charset="0"/>
              </a:defRPr>
            </a:lvl1pPr>
          </a:lstStyle>
          <a:p>
            <a:r>
              <a:rPr lang="en-US" dirty="0" smtClean="0"/>
              <a:t>Single line header</a:t>
            </a:r>
            <a:endParaRPr lang="en-US" dirty="0"/>
          </a:p>
        </p:txBody>
      </p:sp>
    </p:spTree>
    <p:extLst>
      <p:ext uri="{BB962C8B-B14F-4D97-AF65-F5344CB8AC3E}">
        <p14:creationId xmlns:p14="http://schemas.microsoft.com/office/powerpoint/2010/main" val="12471197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defRPr sz="4400">
                <a:solidFill>
                  <a:srgbClr val="C00000"/>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381000" y="6019800"/>
            <a:ext cx="832484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309562" y="6286498"/>
            <a:ext cx="3848100" cy="304800"/>
          </a:xfrm>
          <a:prstGeom prst="rect">
            <a:avLst/>
          </a:prstGeom>
          <a:noFill/>
        </p:spPr>
        <p:txBody>
          <a:bodyPr wrap="none" lIns="0" tIns="0" rIns="0" bIns="0" anchor="ctr">
            <a:noAutofit/>
          </a:bodyPr>
          <a:lstStyle/>
          <a:p>
            <a:pPr algn="l">
              <a:defRPr/>
            </a:pPr>
            <a:r>
              <a:rPr lang="en-US" sz="1200" b="1" spc="0" dirty="0" smtClean="0">
                <a:ln>
                  <a:solidFill>
                    <a:schemeClr val="accent1">
                      <a:alpha val="0"/>
                    </a:schemeClr>
                  </a:solidFill>
                </a:ln>
                <a:solidFill>
                  <a:schemeClr val="tx1">
                    <a:lumMod val="65000"/>
                    <a:lumOff val="35000"/>
                  </a:schemeClr>
                </a:solidFill>
              </a:rPr>
              <a:t>2018 Southwest</a:t>
            </a:r>
            <a:r>
              <a:rPr lang="en-US" sz="1200" b="1" spc="0" baseline="0" dirty="0" smtClean="0">
                <a:ln>
                  <a:solidFill>
                    <a:schemeClr val="accent1">
                      <a:alpha val="0"/>
                    </a:schemeClr>
                  </a:solidFill>
                </a:ln>
                <a:solidFill>
                  <a:schemeClr val="tx1">
                    <a:lumMod val="65000"/>
                    <a:lumOff val="35000"/>
                  </a:schemeClr>
                </a:solidFill>
              </a:rPr>
              <a:t> Exchange Conference</a:t>
            </a:r>
          </a:p>
          <a:p>
            <a:pPr algn="l">
              <a:defRPr/>
            </a:pPr>
            <a:r>
              <a:rPr lang="en-US" sz="1200" b="1" spc="0" baseline="0" dirty="0" smtClean="0">
                <a:ln>
                  <a:solidFill>
                    <a:schemeClr val="accent1">
                      <a:alpha val="0"/>
                    </a:schemeClr>
                  </a:solidFill>
                </a:ln>
                <a:solidFill>
                  <a:schemeClr val="tx1">
                    <a:lumMod val="65000"/>
                    <a:lumOff val="35000"/>
                  </a:schemeClr>
                </a:solidFill>
              </a:rPr>
              <a:t>Los Angeles, CA</a:t>
            </a:r>
          </a:p>
          <a:p>
            <a:pPr algn="l">
              <a:defRPr/>
            </a:pPr>
            <a:r>
              <a:rPr lang="en-US" sz="1200" b="1" spc="0" baseline="0" dirty="0" smtClean="0">
                <a:ln>
                  <a:solidFill>
                    <a:schemeClr val="accent1">
                      <a:alpha val="0"/>
                    </a:schemeClr>
                  </a:solidFill>
                </a:ln>
                <a:solidFill>
                  <a:schemeClr val="tx1">
                    <a:lumMod val="65000"/>
                    <a:lumOff val="35000"/>
                  </a:schemeClr>
                </a:solidFill>
              </a:rPr>
              <a:t>September 7-9, 2018</a:t>
            </a:r>
            <a:endParaRPr lang="en-US" sz="1200" b="1" spc="0" dirty="0">
              <a:ln>
                <a:solidFill>
                  <a:schemeClr val="accent1">
                    <a:alpha val="0"/>
                  </a:schemeClr>
                </a:solidFill>
              </a:ln>
              <a:solidFill>
                <a:srgbClr val="A50021"/>
              </a:solidFill>
            </a:endParaRPr>
          </a:p>
        </p:txBody>
      </p:sp>
      <p:pic>
        <p:nvPicPr>
          <p:cNvPr id="8" name="Picture 7"/>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19936" y="6212535"/>
            <a:ext cx="1585913" cy="427331"/>
          </a:xfrm>
          <a:prstGeom prst="rect">
            <a:avLst/>
          </a:prstGeom>
        </p:spPr>
      </p:pic>
    </p:spTree>
    <p:extLst>
      <p:ext uri="{BB962C8B-B14F-4D97-AF65-F5344CB8AC3E}">
        <p14:creationId xmlns:p14="http://schemas.microsoft.com/office/powerpoint/2010/main" val="180202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line title and content">
    <p:spTree>
      <p:nvGrpSpPr>
        <p:cNvPr id="1" name=""/>
        <p:cNvGrpSpPr/>
        <p:nvPr/>
      </p:nvGrpSpPr>
      <p:grpSpPr>
        <a:xfrm>
          <a:off x="0" y="0"/>
          <a:ext cx="0" cy="0"/>
          <a:chOff x="0" y="0"/>
          <a:chExt cx="0" cy="0"/>
        </a:xfrm>
      </p:grpSpPr>
      <p:sp>
        <p:nvSpPr>
          <p:cNvPr id="11" name="Right Triangle 10"/>
          <p:cNvSpPr/>
          <p:nvPr userDrawn="1"/>
        </p:nvSpPr>
        <p:spPr>
          <a:xfrm rot="16200000">
            <a:off x="2719388" y="423860"/>
            <a:ext cx="6172199" cy="6696077"/>
          </a:xfrm>
          <a:prstGeom prst="rtTriangle">
            <a:avLst/>
          </a:prstGeom>
          <a:solidFill>
            <a:schemeClr val="bg1">
              <a:lumMod val="8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userDrawn="1"/>
        </p:nvSpPr>
        <p:spPr>
          <a:xfrm>
            <a:off x="0" y="1905000"/>
            <a:ext cx="6629400" cy="4953000"/>
          </a:xfrm>
          <a:prstGeom prst="rtTriangle">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3"/>
          <p:cNvSpPr>
            <a:spLocks noGrp="1"/>
          </p:cNvSpPr>
          <p:nvPr>
            <p:ph type="body" sz="quarter" idx="10"/>
          </p:nvPr>
        </p:nvSpPr>
        <p:spPr>
          <a:xfrm>
            <a:off x="381000" y="1905000"/>
            <a:ext cx="8324849" cy="3657600"/>
          </a:xfrm>
          <a:prstGeom prst="rect">
            <a:avLst/>
          </a:prstGeom>
        </p:spPr>
        <p:txBody>
          <a:bodyPr>
            <a:normAutofit/>
          </a:bodyPr>
          <a:lstStyle>
            <a:lvl1pPr marL="254794" indent="-254794">
              <a:lnSpc>
                <a:spcPct val="100000"/>
              </a:lnSpc>
              <a:spcBef>
                <a:spcPts val="450"/>
              </a:spcBef>
              <a:spcAft>
                <a:spcPts val="450"/>
              </a:spcAft>
              <a:buClr>
                <a:srgbClr val="A50021"/>
              </a:buClr>
              <a:buFont typeface="Wingdings" panose="05000000000000000000" pitchFamily="2" charset="2"/>
              <a:buChar char="§"/>
              <a:defRPr sz="2100">
                <a:solidFill>
                  <a:schemeClr val="tx1">
                    <a:lumMod val="65000"/>
                    <a:lumOff val="35000"/>
                  </a:schemeClr>
                </a:solidFill>
              </a:defRPr>
            </a:lvl1pPr>
            <a:lvl2pPr marL="471488" indent="-214313">
              <a:lnSpc>
                <a:spcPct val="100000"/>
              </a:lnSpc>
              <a:spcBef>
                <a:spcPts val="450"/>
              </a:spcBef>
              <a:spcAft>
                <a:spcPts val="450"/>
              </a:spcAft>
              <a:defRPr sz="1800">
                <a:solidFill>
                  <a:schemeClr val="tx1">
                    <a:lumMod val="65000"/>
                    <a:lumOff val="35000"/>
                  </a:schemeClr>
                </a:solidFill>
              </a:defRPr>
            </a:lvl2pPr>
            <a:lvl3pPr marL="728663" indent="-128588">
              <a:lnSpc>
                <a:spcPct val="100000"/>
              </a:lnSpc>
              <a:spcBef>
                <a:spcPts val="450"/>
              </a:spcBef>
              <a:spcAft>
                <a:spcPts val="450"/>
              </a:spcAft>
              <a:defRPr sz="1500">
                <a:solidFill>
                  <a:schemeClr val="tx1">
                    <a:lumMod val="65000"/>
                    <a:lumOff val="35000"/>
                  </a:schemeClr>
                </a:solidFill>
              </a:defRPr>
            </a:lvl3pPr>
            <a:lvl4pPr marL="985838" indent="-128588">
              <a:lnSpc>
                <a:spcPct val="100000"/>
              </a:lnSpc>
              <a:spcBef>
                <a:spcPts val="450"/>
              </a:spcBef>
              <a:spcAft>
                <a:spcPts val="450"/>
              </a:spcAft>
              <a:tabLst/>
              <a:defRPr sz="1350">
                <a:solidFill>
                  <a:schemeClr val="tx1">
                    <a:lumMod val="65000"/>
                    <a:lumOff val="35000"/>
                  </a:schemeClr>
                </a:solidFill>
              </a:defRPr>
            </a:lvl4pPr>
            <a:lvl5pPr marL="1243013" indent="-128588">
              <a:lnSpc>
                <a:spcPct val="100000"/>
              </a:lnSpc>
              <a:spcBef>
                <a:spcPts val="450"/>
              </a:spcBef>
              <a:spcAft>
                <a:spcPts val="450"/>
              </a:spcAft>
              <a:tabLst/>
              <a:defRPr sz="135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4"/>
          <p:cNvSpPr>
            <a:spLocks noGrp="1"/>
          </p:cNvSpPr>
          <p:nvPr>
            <p:ph type="title" hasCustomPrompt="1"/>
          </p:nvPr>
        </p:nvSpPr>
        <p:spPr>
          <a:xfrm>
            <a:off x="381000" y="152400"/>
            <a:ext cx="8324849" cy="1371600"/>
          </a:xfrm>
          <a:prstGeom prst="rect">
            <a:avLst/>
          </a:prstGeom>
        </p:spPr>
        <p:txBody>
          <a:bodyPr anchor="t"/>
          <a:lstStyle>
            <a:lvl1pPr algn="l">
              <a:lnSpc>
                <a:spcPct val="100000"/>
              </a:lnSpc>
              <a:defRPr sz="3600" b="1" spc="-60" baseline="0">
                <a:solidFill>
                  <a:schemeClr val="tx1">
                    <a:lumMod val="75000"/>
                    <a:lumOff val="25000"/>
                  </a:schemeClr>
                </a:solidFill>
                <a:latin typeface="Arial" pitchFamily="34" charset="0"/>
                <a:cs typeface="Arial" pitchFamily="34" charset="0"/>
              </a:defRPr>
            </a:lvl1pPr>
          </a:lstStyle>
          <a:p>
            <a:r>
              <a:rPr lang="en-US" dirty="0" smtClean="0"/>
              <a:t>Two Line Header Would Go Something Like This For Example</a:t>
            </a:r>
            <a:endParaRPr lang="en-US" dirty="0"/>
          </a:p>
        </p:txBody>
      </p:sp>
      <p:cxnSp>
        <p:nvCxnSpPr>
          <p:cNvPr id="13" name="Straight Connector 12"/>
          <p:cNvCxnSpPr/>
          <p:nvPr userDrawn="1"/>
        </p:nvCxnSpPr>
        <p:spPr>
          <a:xfrm>
            <a:off x="381000" y="6019800"/>
            <a:ext cx="8324849"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19936" y="6212535"/>
            <a:ext cx="1585913" cy="427331"/>
          </a:xfrm>
          <a:prstGeom prst="rect">
            <a:avLst/>
          </a:prstGeom>
        </p:spPr>
      </p:pic>
      <p:sp>
        <p:nvSpPr>
          <p:cNvPr id="10" name="TextBox 9"/>
          <p:cNvSpPr txBox="1"/>
          <p:nvPr userDrawn="1"/>
        </p:nvSpPr>
        <p:spPr>
          <a:xfrm>
            <a:off x="309562" y="6286498"/>
            <a:ext cx="3848100" cy="304800"/>
          </a:xfrm>
          <a:prstGeom prst="rect">
            <a:avLst/>
          </a:prstGeom>
          <a:noFill/>
        </p:spPr>
        <p:txBody>
          <a:bodyPr wrap="none" lIns="0" tIns="0" rIns="0" bIns="0" anchor="ctr">
            <a:noAutofit/>
          </a:bodyPr>
          <a:lstStyle/>
          <a:p>
            <a:pPr algn="l">
              <a:defRPr/>
            </a:pPr>
            <a:r>
              <a:rPr lang="en-US" sz="1200" b="1" spc="0" dirty="0" smtClean="0">
                <a:ln>
                  <a:solidFill>
                    <a:schemeClr val="accent1">
                      <a:alpha val="0"/>
                    </a:schemeClr>
                  </a:solidFill>
                </a:ln>
                <a:solidFill>
                  <a:schemeClr val="tx1">
                    <a:lumMod val="65000"/>
                    <a:lumOff val="35000"/>
                  </a:schemeClr>
                </a:solidFill>
              </a:rPr>
              <a:t>2018 Southwest</a:t>
            </a:r>
            <a:r>
              <a:rPr lang="en-US" sz="1200" b="1" spc="0" baseline="0" dirty="0" smtClean="0">
                <a:ln>
                  <a:solidFill>
                    <a:schemeClr val="accent1">
                      <a:alpha val="0"/>
                    </a:schemeClr>
                  </a:solidFill>
                </a:ln>
                <a:solidFill>
                  <a:schemeClr val="tx1">
                    <a:lumMod val="65000"/>
                    <a:lumOff val="35000"/>
                  </a:schemeClr>
                </a:solidFill>
              </a:rPr>
              <a:t> Exchange Conference</a:t>
            </a:r>
          </a:p>
          <a:p>
            <a:pPr algn="l">
              <a:defRPr/>
            </a:pPr>
            <a:r>
              <a:rPr lang="en-US" sz="1200" b="1" spc="0" baseline="0" dirty="0" smtClean="0">
                <a:ln>
                  <a:solidFill>
                    <a:schemeClr val="accent1">
                      <a:alpha val="0"/>
                    </a:schemeClr>
                  </a:solidFill>
                </a:ln>
                <a:solidFill>
                  <a:schemeClr val="tx1">
                    <a:lumMod val="65000"/>
                    <a:lumOff val="35000"/>
                  </a:schemeClr>
                </a:solidFill>
              </a:rPr>
              <a:t>Los Angeles, CA</a:t>
            </a:r>
          </a:p>
          <a:p>
            <a:pPr algn="l">
              <a:defRPr/>
            </a:pPr>
            <a:r>
              <a:rPr lang="en-US" sz="1200" b="1" spc="0" baseline="0" dirty="0" smtClean="0">
                <a:ln>
                  <a:solidFill>
                    <a:schemeClr val="accent1">
                      <a:alpha val="0"/>
                    </a:schemeClr>
                  </a:solidFill>
                </a:ln>
                <a:solidFill>
                  <a:schemeClr val="tx1">
                    <a:lumMod val="65000"/>
                    <a:lumOff val="35000"/>
                  </a:schemeClr>
                </a:solidFill>
              </a:rPr>
              <a:t>September 7-9, 2018</a:t>
            </a:r>
            <a:endParaRPr lang="en-US" sz="1200" b="1" spc="0" dirty="0">
              <a:ln>
                <a:solidFill>
                  <a:schemeClr val="accent1">
                    <a:alpha val="0"/>
                  </a:schemeClr>
                </a:solidFill>
              </a:ln>
              <a:solidFill>
                <a:srgbClr val="A50021"/>
              </a:solidFill>
            </a:endParaRPr>
          </a:p>
        </p:txBody>
      </p:sp>
    </p:spTree>
    <p:extLst>
      <p:ext uri="{BB962C8B-B14F-4D97-AF65-F5344CB8AC3E}">
        <p14:creationId xmlns:p14="http://schemas.microsoft.com/office/powerpoint/2010/main" val="23453774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57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20899"/>
      </p:ext>
    </p:extLst>
  </p:cSld>
  <p:clrMap bg1="lt1" tx1="dk1" bg2="lt2" tx2="dk2" accent1="accent1" accent2="accent2" accent3="accent3" accent4="accent4" accent5="accent5" accent6="accent6" hlink="hlink" folHlink="folHlink"/>
  <p:sldLayoutIdLst>
    <p:sldLayoutId id="2147484119" r:id="rId1"/>
    <p:sldLayoutId id="2147484108" r:id="rId2"/>
    <p:sldLayoutId id="2147484112" r:id="rId3"/>
    <p:sldLayoutId id="2147484117" r:id="rId4"/>
    <p:sldLayoutId id="2147484118" r:id="rId5"/>
    <p:sldLayoutId id="2147484120" r:id="rId6"/>
    <p:sldLayoutId id="2147484121" r:id="rId7"/>
  </p:sldLayoutIdLst>
  <p:timing>
    <p:tnLst>
      <p:par>
        <p:cTn xmlns:p14="http://schemas.microsoft.com/office/powerpoint/2010/mai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lnSpc>
          <a:spcPct val="80000"/>
        </a:lnSpc>
        <a:spcBef>
          <a:spcPct val="20000"/>
        </a:spcBef>
        <a:buFont typeface="Arial" pitchFamily="34" charset="0"/>
        <a:buChar char="•"/>
        <a:defRPr sz="2400" kern="1200" spc="-60" baseline="0">
          <a:solidFill>
            <a:schemeClr val="tx1">
              <a:lumMod val="75000"/>
              <a:lumOff val="25000"/>
            </a:schemeClr>
          </a:solidFill>
          <a:latin typeface="Arial" pitchFamily="34" charset="0"/>
          <a:ea typeface="+mn-ea"/>
          <a:cs typeface="+mn-cs"/>
        </a:defRPr>
      </a:lvl1pPr>
      <a:lvl2pPr marL="557213" indent="-214313" algn="l" defTabSz="685800" rtl="0" eaLnBrk="1" latinLnBrk="0" hangingPunct="1">
        <a:lnSpc>
          <a:spcPct val="80000"/>
        </a:lnSpc>
        <a:spcBef>
          <a:spcPct val="20000"/>
        </a:spcBef>
        <a:buFont typeface="Arial" pitchFamily="34" charset="0"/>
        <a:buChar char="–"/>
        <a:defRPr sz="2100" kern="1200" spc="-60" baseline="0">
          <a:solidFill>
            <a:schemeClr val="tx1">
              <a:lumMod val="75000"/>
              <a:lumOff val="25000"/>
            </a:schemeClr>
          </a:solidFill>
          <a:latin typeface="Arial" pitchFamily="34" charset="0"/>
          <a:ea typeface="+mn-ea"/>
          <a:cs typeface="+mn-cs"/>
        </a:defRPr>
      </a:lvl2pPr>
      <a:lvl3pPr marL="857250" indent="-171450" algn="l" defTabSz="685800" rtl="0" eaLnBrk="1" latinLnBrk="0" hangingPunct="1">
        <a:lnSpc>
          <a:spcPct val="110000"/>
        </a:lnSpc>
        <a:spcBef>
          <a:spcPct val="20000"/>
        </a:spcBef>
        <a:buFont typeface="Arial" pitchFamily="34" charset="0"/>
        <a:buChar char="•"/>
        <a:defRPr sz="1800" kern="1200" spc="-60" baseline="0">
          <a:solidFill>
            <a:schemeClr val="tx1">
              <a:lumMod val="75000"/>
              <a:lumOff val="25000"/>
            </a:schemeClr>
          </a:solidFill>
          <a:latin typeface="Arial" pitchFamily="34" charset="0"/>
          <a:ea typeface="+mn-ea"/>
          <a:cs typeface="+mn-cs"/>
        </a:defRPr>
      </a:lvl3pPr>
      <a:lvl4pPr marL="1200150" indent="-171450" algn="l" defTabSz="685800" rtl="0" eaLnBrk="1" latinLnBrk="0" hangingPunct="1">
        <a:lnSpc>
          <a:spcPct val="110000"/>
        </a:lnSpc>
        <a:spcBef>
          <a:spcPct val="20000"/>
        </a:spcBef>
        <a:buFont typeface="Arial" pitchFamily="34" charset="0"/>
        <a:buChar char="–"/>
        <a:defRPr sz="1500" kern="1200" spc="-60" baseline="0">
          <a:solidFill>
            <a:schemeClr val="tx1">
              <a:lumMod val="75000"/>
              <a:lumOff val="25000"/>
            </a:schemeClr>
          </a:solidFill>
          <a:latin typeface="Arial" pitchFamily="34" charset="0"/>
          <a:ea typeface="+mn-ea"/>
          <a:cs typeface="+mn-cs"/>
        </a:defRPr>
      </a:lvl4pPr>
      <a:lvl5pPr marL="1543050" indent="-171450" algn="l" defTabSz="685800" rtl="0" eaLnBrk="1" latinLnBrk="0" hangingPunct="1">
        <a:lnSpc>
          <a:spcPct val="110000"/>
        </a:lnSpc>
        <a:spcBef>
          <a:spcPct val="20000"/>
        </a:spcBef>
        <a:buFont typeface="Arial" pitchFamily="34" charset="0"/>
        <a:buChar char="»"/>
        <a:defRPr sz="1500" kern="1200" spc="-60" baseline="0">
          <a:solidFill>
            <a:schemeClr val="tx1">
              <a:lumMod val="75000"/>
              <a:lumOff val="25000"/>
            </a:schemeClr>
          </a:solidFill>
          <a:latin typeface="Arial"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06" y="955118"/>
            <a:ext cx="8382000" cy="1833996"/>
          </a:xfrm>
        </p:spPr>
        <p:txBody>
          <a:bodyPr/>
          <a:lstStyle/>
          <a:p>
            <a:r>
              <a:rPr lang="en-US" sz="4500" dirty="0" smtClean="0"/>
              <a:t>Rethinking the Junior League Membership Experience: </a:t>
            </a:r>
            <a:br>
              <a:rPr lang="en-US" sz="4500" dirty="0" smtClean="0"/>
            </a:br>
            <a:r>
              <a:rPr lang="en-US" sz="4000" dirty="0" smtClean="0">
                <a:solidFill>
                  <a:schemeClr val="bg1">
                    <a:lumMod val="75000"/>
                  </a:schemeClr>
                </a:solidFill>
              </a:rPr>
              <a:t>A Presentation to Southwest Exchange</a:t>
            </a:r>
            <a:endParaRPr lang="en-US" sz="4000" dirty="0">
              <a:solidFill>
                <a:schemeClr val="bg1">
                  <a:lumMod val="75000"/>
                </a:schemeClr>
              </a:solidFill>
            </a:endParaRPr>
          </a:p>
        </p:txBody>
      </p:sp>
      <p:sp>
        <p:nvSpPr>
          <p:cNvPr id="3" name="Text Placeholder 2"/>
          <p:cNvSpPr>
            <a:spLocks noGrp="1"/>
          </p:cNvSpPr>
          <p:nvPr>
            <p:ph type="body" sz="quarter" idx="10"/>
          </p:nvPr>
        </p:nvSpPr>
        <p:spPr>
          <a:xfrm>
            <a:off x="504306" y="3033952"/>
            <a:ext cx="7658100" cy="1615827"/>
          </a:xfrm>
        </p:spPr>
        <p:txBody>
          <a:bodyPr/>
          <a:lstStyle/>
          <a:p>
            <a:r>
              <a:rPr lang="en-US" sz="2000" dirty="0" smtClean="0">
                <a:solidFill>
                  <a:schemeClr val="bg1"/>
                </a:solidFill>
              </a:rPr>
              <a:t>Presented by:  Anne Dalton, AJLI Chief League Operations Officer</a:t>
            </a:r>
          </a:p>
          <a:p>
            <a:endParaRPr lang="en-US" sz="2000" dirty="0" smtClean="0">
              <a:solidFill>
                <a:schemeClr val="bg1"/>
              </a:solidFill>
            </a:endParaRPr>
          </a:p>
          <a:p>
            <a:r>
              <a:rPr lang="en-US" sz="2000" b="1" dirty="0" smtClean="0">
                <a:solidFill>
                  <a:schemeClr val="bg1"/>
                </a:solidFill>
              </a:rPr>
              <a:t>2018 Southwest Exchange Conference</a:t>
            </a:r>
          </a:p>
          <a:p>
            <a:r>
              <a:rPr lang="en-US" sz="2000" dirty="0" smtClean="0">
                <a:solidFill>
                  <a:schemeClr val="bg1"/>
                </a:solidFill>
              </a:rPr>
              <a:t>Los Angeles, CA</a:t>
            </a:r>
          </a:p>
          <a:p>
            <a:r>
              <a:rPr lang="en-US" sz="2000" dirty="0" smtClean="0">
                <a:solidFill>
                  <a:schemeClr val="bg1"/>
                </a:solidFill>
              </a:rPr>
              <a:t>Saturday, September 8, 2018</a:t>
            </a:r>
          </a:p>
        </p:txBody>
      </p:sp>
      <p:cxnSp>
        <p:nvCxnSpPr>
          <p:cNvPr id="5" name="Straight Connector 4"/>
          <p:cNvCxnSpPr/>
          <p:nvPr/>
        </p:nvCxnSpPr>
        <p:spPr>
          <a:xfrm>
            <a:off x="609600" y="2895600"/>
            <a:ext cx="76581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36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969" y="2133600"/>
            <a:ext cx="9003791" cy="5626359"/>
          </a:xfrm>
          <a:prstGeom prst="rect">
            <a:avLst/>
          </a:prstGeom>
        </p:spPr>
      </p:pic>
      <p:sp>
        <p:nvSpPr>
          <p:cNvPr id="2" name="Title 1"/>
          <p:cNvSpPr>
            <a:spLocks noGrp="1"/>
          </p:cNvSpPr>
          <p:nvPr>
            <p:ph type="title"/>
          </p:nvPr>
        </p:nvSpPr>
        <p:spPr>
          <a:xfrm>
            <a:off x="316992" y="228600"/>
            <a:ext cx="8229600" cy="838200"/>
          </a:xfrm>
          <a:noFill/>
        </p:spPr>
        <p:txBody>
          <a:bodyPr>
            <a:normAutofit/>
          </a:bodyPr>
          <a:lstStyle/>
          <a:p>
            <a:pPr indent="284163" algn="l"/>
            <a:r>
              <a:rPr lang="en-US" sz="4400" b="1" dirty="0">
                <a:solidFill>
                  <a:schemeClr val="accent2"/>
                </a:solidFill>
              </a:rPr>
              <a:t>Member-centric Means…</a:t>
            </a:r>
          </a:p>
        </p:txBody>
      </p:sp>
      <p:sp>
        <p:nvSpPr>
          <p:cNvPr id="4" name="Rectangle 3"/>
          <p:cNvSpPr/>
          <p:nvPr/>
        </p:nvSpPr>
        <p:spPr>
          <a:xfrm>
            <a:off x="381000" y="1219200"/>
            <a:ext cx="7975811" cy="2832100"/>
          </a:xfrm>
          <a:prstGeom prst="rect">
            <a:avLst/>
          </a:prstGeom>
          <a:noFill/>
        </p:spPr>
        <p:txBody>
          <a:bodyPr wrap="square"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 moving beyond traditional models in which Members are seen as a body to be managed.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Instead Members represent a dynamic pool of individuals with skills and talents who act as a resource and serve as </a:t>
            </a:r>
            <a:r>
              <a:rPr kumimoji="0" lang="en-US" sz="2800" b="1" i="1" u="none" strike="noStrike" kern="1200" cap="none" spc="0" normalizeH="0" baseline="0" noProof="0" dirty="0" smtClean="0">
                <a:ln>
                  <a:noFill/>
                </a:ln>
                <a:solidFill>
                  <a:srgbClr val="C00000"/>
                </a:solidFill>
                <a:effectLst/>
                <a:uLnTx/>
                <a:uFillTx/>
                <a:latin typeface="+mn-lt"/>
                <a:ea typeface="+mn-ea"/>
                <a:cs typeface="Arial" panose="020B0604020202020204" pitchFamily="34" charset="0"/>
              </a:rPr>
              <a:t>potential co-authors of the League’s future</a:t>
            </a:r>
            <a:r>
              <a:rPr kumimoji="0" lang="en-US" sz="2800" b="0" i="1"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t>
            </a:r>
            <a:r>
              <a:rPr kumimoji="0" lang="en-US" sz="28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	</a:t>
            </a:r>
          </a:p>
        </p:txBody>
      </p:sp>
    </p:spTree>
    <p:extLst>
      <p:ext uri="{BB962C8B-B14F-4D97-AF65-F5344CB8AC3E}">
        <p14:creationId xmlns:p14="http://schemas.microsoft.com/office/powerpoint/2010/main" val="341982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612" y="228600"/>
            <a:ext cx="8229600" cy="1143000"/>
          </a:xfrm>
        </p:spPr>
        <p:txBody>
          <a:bodyPr>
            <a:noAutofit/>
          </a:bodyPr>
          <a:lstStyle/>
          <a:p>
            <a:pPr algn="l"/>
            <a:r>
              <a:rPr lang="en-US" sz="4400" b="1" dirty="0" smtClean="0">
                <a:solidFill>
                  <a:schemeClr val="accent2"/>
                </a:solidFill>
              </a:rPr>
              <a:t>Critical Elements of the New Membership Model</a:t>
            </a:r>
            <a:endParaRPr lang="en-US" sz="4400" b="1" dirty="0">
              <a:solidFill>
                <a:schemeClr val="accent2"/>
              </a:solidFill>
            </a:endParaRPr>
          </a:p>
        </p:txBody>
      </p:sp>
      <p:pic>
        <p:nvPicPr>
          <p:cNvPr id="5"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460" y="2217811"/>
            <a:ext cx="2718353" cy="195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5813" y="2201786"/>
            <a:ext cx="2947605" cy="193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5" cstate="email">
            <a:extLst>
              <a:ext uri="{28A0092B-C50C-407E-A947-70E740481C1C}">
                <a14:useLocalDpi xmlns:a14="http://schemas.microsoft.com/office/drawing/2010/main" val="0"/>
              </a:ext>
            </a:extLst>
          </a:blip>
          <a:srcRect l="9058"/>
          <a:stretch>
            <a:fillRect/>
          </a:stretch>
        </p:blipFill>
        <p:spPr bwMode="auto">
          <a:xfrm>
            <a:off x="6163418" y="2201786"/>
            <a:ext cx="2335039" cy="193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04136" y="4368217"/>
            <a:ext cx="1905000" cy="571500"/>
          </a:xfrm>
          <a:prstGeom prst="rect">
            <a:avLst/>
          </a:prstGeom>
          <a:noFill/>
        </p:spPr>
        <p:txBody>
          <a:bodyPr wrap="square" lIns="0" tIns="0" rIns="0" bIns="0" rtlCol="0">
            <a:noAutofit/>
          </a:bodyPr>
          <a:lstStyle/>
          <a:p>
            <a:pPr algn="ctr" fontAlgn="base">
              <a:spcBef>
                <a:spcPct val="0"/>
              </a:spcBef>
              <a:spcAft>
                <a:spcPct val="0"/>
              </a:spcAft>
            </a:pPr>
            <a:r>
              <a:rPr lang="en-US" sz="2100" spc="-60" dirty="0">
                <a:ln>
                  <a:solidFill>
                    <a:srgbClr val="A5A5A5">
                      <a:alpha val="0"/>
                    </a:srgbClr>
                  </a:solidFill>
                </a:ln>
                <a:solidFill>
                  <a:prstClr val="black"/>
                </a:solidFill>
                <a:latin typeface="+mn-lt"/>
              </a:rPr>
              <a:t>Voice </a:t>
            </a:r>
            <a:r>
              <a:rPr lang="en-US" sz="2100" spc="-60" dirty="0" smtClean="0">
                <a:ln>
                  <a:solidFill>
                    <a:srgbClr val="A5A5A5">
                      <a:alpha val="0"/>
                    </a:srgbClr>
                  </a:solidFill>
                </a:ln>
                <a:solidFill>
                  <a:prstClr val="black"/>
                </a:solidFill>
                <a:latin typeface="+mn-lt"/>
              </a:rPr>
              <a:t>&amp; </a:t>
            </a:r>
            <a:r>
              <a:rPr lang="en-US" sz="2100" spc="-60" dirty="0">
                <a:ln>
                  <a:solidFill>
                    <a:srgbClr val="A5A5A5">
                      <a:alpha val="0"/>
                    </a:srgbClr>
                  </a:solidFill>
                </a:ln>
                <a:solidFill>
                  <a:prstClr val="black"/>
                </a:solidFill>
                <a:latin typeface="+mn-lt"/>
              </a:rPr>
              <a:t>Choice</a:t>
            </a:r>
          </a:p>
        </p:txBody>
      </p:sp>
      <p:sp>
        <p:nvSpPr>
          <p:cNvPr id="9" name="TextBox 8"/>
          <p:cNvSpPr txBox="1"/>
          <p:nvPr/>
        </p:nvSpPr>
        <p:spPr>
          <a:xfrm>
            <a:off x="3338510" y="4368217"/>
            <a:ext cx="2466975" cy="571500"/>
          </a:xfrm>
          <a:prstGeom prst="rect">
            <a:avLst/>
          </a:prstGeom>
          <a:noFill/>
        </p:spPr>
        <p:txBody>
          <a:bodyPr wrap="square" lIns="0" tIns="0" rIns="0" bIns="0" rtlCol="0">
            <a:noAutofit/>
          </a:bodyPr>
          <a:lstStyle/>
          <a:p>
            <a:pPr algn="ctr" fontAlgn="base">
              <a:spcBef>
                <a:spcPct val="0"/>
              </a:spcBef>
              <a:spcAft>
                <a:spcPct val="0"/>
              </a:spcAft>
            </a:pPr>
            <a:r>
              <a:rPr lang="en-US" sz="2100" spc="-60" dirty="0" smtClean="0">
                <a:ln>
                  <a:solidFill>
                    <a:srgbClr val="A5A5A5">
                      <a:alpha val="0"/>
                    </a:srgbClr>
                  </a:solidFill>
                </a:ln>
                <a:solidFill>
                  <a:prstClr val="black"/>
                </a:solidFill>
                <a:latin typeface="+mn-lt"/>
              </a:rPr>
              <a:t>Talent Deployment </a:t>
            </a:r>
            <a:r>
              <a:rPr lang="en-US" sz="2100" spc="-60" dirty="0">
                <a:ln>
                  <a:solidFill>
                    <a:srgbClr val="A5A5A5">
                      <a:alpha val="0"/>
                    </a:srgbClr>
                  </a:solidFill>
                </a:ln>
                <a:solidFill>
                  <a:prstClr val="black"/>
                </a:solidFill>
                <a:latin typeface="+mn-lt"/>
              </a:rPr>
              <a:t>&amp; Development</a:t>
            </a:r>
          </a:p>
        </p:txBody>
      </p:sp>
      <p:sp>
        <p:nvSpPr>
          <p:cNvPr id="10" name="TextBox 9"/>
          <p:cNvSpPr txBox="1"/>
          <p:nvPr/>
        </p:nvSpPr>
        <p:spPr>
          <a:xfrm>
            <a:off x="6192173" y="4368217"/>
            <a:ext cx="2335039" cy="914400"/>
          </a:xfrm>
          <a:prstGeom prst="rect">
            <a:avLst/>
          </a:prstGeom>
          <a:noFill/>
        </p:spPr>
        <p:txBody>
          <a:bodyPr wrap="square" lIns="0" tIns="0" rIns="0" bIns="0" rtlCol="0">
            <a:noAutofit/>
          </a:bodyPr>
          <a:lstStyle/>
          <a:p>
            <a:pPr algn="ctr" fontAlgn="base">
              <a:spcBef>
                <a:spcPct val="0"/>
              </a:spcBef>
              <a:spcAft>
                <a:spcPct val="0"/>
              </a:spcAft>
            </a:pPr>
            <a:r>
              <a:rPr lang="en-US" sz="2100" spc="-60" dirty="0">
                <a:ln>
                  <a:solidFill>
                    <a:srgbClr val="A5A5A5">
                      <a:alpha val="0"/>
                    </a:srgbClr>
                  </a:solidFill>
                </a:ln>
                <a:solidFill>
                  <a:prstClr val="black"/>
                </a:solidFill>
                <a:latin typeface="+mn-lt"/>
              </a:rPr>
              <a:t>Multiple </a:t>
            </a:r>
            <a:r>
              <a:rPr lang="en-US" sz="2100" spc="-60" dirty="0" smtClean="0">
                <a:ln>
                  <a:solidFill>
                    <a:srgbClr val="A5A5A5">
                      <a:alpha val="0"/>
                    </a:srgbClr>
                  </a:solidFill>
                </a:ln>
                <a:solidFill>
                  <a:prstClr val="black"/>
                </a:solidFill>
                <a:latin typeface="+mn-lt"/>
              </a:rPr>
              <a:t>Meaningful</a:t>
            </a:r>
            <a:endParaRPr lang="en-US" sz="2100" spc="-60" dirty="0">
              <a:ln>
                <a:solidFill>
                  <a:srgbClr val="A5A5A5">
                    <a:alpha val="0"/>
                  </a:srgbClr>
                </a:solidFill>
              </a:ln>
              <a:solidFill>
                <a:prstClr val="black"/>
              </a:solidFill>
              <a:latin typeface="+mn-lt"/>
            </a:endParaRPr>
          </a:p>
          <a:p>
            <a:pPr algn="ctr" fontAlgn="base">
              <a:spcBef>
                <a:spcPct val="0"/>
              </a:spcBef>
              <a:spcAft>
                <a:spcPct val="0"/>
              </a:spcAft>
            </a:pPr>
            <a:r>
              <a:rPr lang="en-US" sz="2100" spc="-60" dirty="0">
                <a:ln>
                  <a:solidFill>
                    <a:srgbClr val="A5A5A5">
                      <a:alpha val="0"/>
                    </a:srgbClr>
                  </a:solidFill>
                </a:ln>
                <a:solidFill>
                  <a:prstClr val="black"/>
                </a:solidFill>
                <a:latin typeface="+mn-lt"/>
              </a:rPr>
              <a:t>Connections</a:t>
            </a:r>
          </a:p>
        </p:txBody>
      </p:sp>
    </p:spTree>
    <p:extLst>
      <p:ext uri="{BB962C8B-B14F-4D97-AF65-F5344CB8AC3E}">
        <p14:creationId xmlns:p14="http://schemas.microsoft.com/office/powerpoint/2010/main" val="258784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264939" y="13229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US" sz="4400" b="1" dirty="0">
                <a:solidFill>
                  <a:schemeClr val="accent2"/>
                </a:solidFill>
              </a:rPr>
              <a:t>The Membership Experience:</a:t>
            </a:r>
            <a:br>
              <a:rPr lang="en-US" sz="4400" b="1" dirty="0">
                <a:solidFill>
                  <a:schemeClr val="accent2"/>
                </a:solidFill>
              </a:rPr>
            </a:br>
            <a:r>
              <a:rPr lang="en-US" sz="4400" b="1" dirty="0">
                <a:solidFill>
                  <a:schemeClr val="accent2"/>
                </a:solidFill>
              </a:rPr>
              <a:t>New Framework</a:t>
            </a:r>
          </a:p>
        </p:txBody>
      </p:sp>
      <p:grpSp>
        <p:nvGrpSpPr>
          <p:cNvPr id="28674" name="Group 18"/>
          <p:cNvGrpSpPr>
            <a:grpSpLocks/>
          </p:cNvGrpSpPr>
          <p:nvPr/>
        </p:nvGrpSpPr>
        <p:grpSpPr bwMode="auto">
          <a:xfrm>
            <a:off x="990600" y="1600200"/>
            <a:ext cx="7847467" cy="4876800"/>
            <a:chOff x="1467808" y="1981200"/>
            <a:chExt cx="6972391" cy="4489680"/>
          </a:xfrm>
        </p:grpSpPr>
        <p:sp>
          <p:nvSpPr>
            <p:cNvPr id="20" name="Freeform 19"/>
            <p:cNvSpPr/>
            <p:nvPr/>
          </p:nvSpPr>
          <p:spPr>
            <a:xfrm rot="2534897">
              <a:off x="3874082" y="5100983"/>
              <a:ext cx="675619" cy="52613"/>
            </a:xfrm>
            <a:custGeom>
              <a:avLst/>
              <a:gdLst/>
              <a:ahLst/>
              <a:cxnLst/>
              <a:rect l="0" t="0" r="0" b="0"/>
              <a:pathLst>
                <a:path>
                  <a:moveTo>
                    <a:pt x="0" y="26630"/>
                  </a:moveTo>
                  <a:lnTo>
                    <a:pt x="675860" y="26630"/>
                  </a:lnTo>
                </a:path>
              </a:pathLst>
            </a:custGeom>
            <a:noFill/>
            <a:ln>
              <a:solidFill>
                <a:schemeClr val="bg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022182" y="4165633"/>
              <a:ext cx="763068" cy="50665"/>
            </a:xfrm>
            <a:custGeom>
              <a:avLst/>
              <a:gdLst/>
              <a:ahLst/>
              <a:cxnLst/>
              <a:rect l="0" t="0" r="0" b="0"/>
              <a:pathLst>
                <a:path>
                  <a:moveTo>
                    <a:pt x="0" y="26630"/>
                  </a:moveTo>
                  <a:lnTo>
                    <a:pt x="762458" y="26630"/>
                  </a:lnTo>
                </a:path>
              </a:pathLst>
            </a:custGeom>
            <a:noFill/>
            <a:ln>
              <a:solidFill>
                <a:schemeClr val="bg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rot="19174873">
              <a:off x="3867030" y="3241974"/>
              <a:ext cx="794098" cy="52613"/>
            </a:xfrm>
            <a:custGeom>
              <a:avLst/>
              <a:gdLst/>
              <a:ahLst/>
              <a:cxnLst/>
              <a:rect l="0" t="0" r="0" b="0"/>
              <a:pathLst>
                <a:path>
                  <a:moveTo>
                    <a:pt x="0" y="26630"/>
                  </a:moveTo>
                  <a:lnTo>
                    <a:pt x="793595" y="26630"/>
                  </a:lnTo>
                </a:path>
              </a:pathLst>
            </a:custGeom>
            <a:noFill/>
            <a:ln>
              <a:solidFill>
                <a:schemeClr val="bg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Oval 22"/>
            <p:cNvSpPr>
              <a:spLocks noChangeArrowheads="1"/>
            </p:cNvSpPr>
            <p:nvPr/>
          </p:nvSpPr>
          <p:spPr bwMode="auto">
            <a:xfrm>
              <a:off x="1467808" y="2743121"/>
              <a:ext cx="2952129" cy="2589750"/>
            </a:xfrm>
            <a:prstGeom prst="ellipse">
              <a:avLst/>
            </a:prstGeom>
            <a:blipFill dpi="0" rotWithShape="0">
              <a:blip r:embed="rId3"/>
              <a:srcRect/>
              <a:stretch>
                <a:fillRect/>
              </a:stretch>
            </a:blipFill>
            <a:ln w="25400">
              <a:solidFill>
                <a:srgbClr val="FFFFFF"/>
              </a:solidFill>
              <a:round/>
              <a:headEnd/>
              <a:tailEnd/>
            </a:ln>
            <a:effectLst>
              <a:outerShdw blurRad="63500" dist="38100" dir="2700000" algn="tl" rotWithShape="0">
                <a:srgbClr val="000000">
                  <a:alpha val="39999"/>
                </a:srgbClr>
              </a:outerShdw>
            </a:effectLst>
          </p:spPr>
          <p:txBody>
            <a:bodyPr/>
            <a:lstStyle/>
            <a:p>
              <a:pPr>
                <a:defRPr/>
              </a:pPr>
              <a:endParaRPr lang="en-US" dirty="0">
                <a:cs typeface="Arial" charset="0"/>
              </a:endParaRPr>
            </a:p>
          </p:txBody>
        </p:sp>
        <p:sp>
          <p:nvSpPr>
            <p:cNvPr id="24" name="Freeform 23"/>
            <p:cNvSpPr>
              <a:spLocks noChangeArrowheads="1"/>
            </p:cNvSpPr>
            <p:nvPr/>
          </p:nvSpPr>
          <p:spPr bwMode="auto">
            <a:xfrm>
              <a:off x="4417116" y="1981200"/>
              <a:ext cx="1365342" cy="1321182"/>
            </a:xfrm>
            <a:custGeom>
              <a:avLst/>
              <a:gdLst>
                <a:gd name="T0" fmla="*/ 0 w 1249601"/>
                <a:gd name="T1" fmla="*/ 660592 h 1249601"/>
                <a:gd name="T2" fmla="*/ 199951 w 1249601"/>
                <a:gd name="T3" fmla="*/ 193483 h 1249601"/>
                <a:gd name="T4" fmla="*/ 682673 w 1249601"/>
                <a:gd name="T5" fmla="*/ 1 h 1249601"/>
                <a:gd name="T6" fmla="*/ 1165394 w 1249601"/>
                <a:gd name="T7" fmla="*/ 193485 h 1249601"/>
                <a:gd name="T8" fmla="*/ 1365343 w 1249601"/>
                <a:gd name="T9" fmla="*/ 660594 h 1249601"/>
                <a:gd name="T10" fmla="*/ 1165393 w 1249601"/>
                <a:gd name="T11" fmla="*/ 1127702 h 1249601"/>
                <a:gd name="T12" fmla="*/ 682672 w 1249601"/>
                <a:gd name="T13" fmla="*/ 1321185 h 1249601"/>
                <a:gd name="T14" fmla="*/ 199950 w 1249601"/>
                <a:gd name="T15" fmla="*/ 1127702 h 1249601"/>
                <a:gd name="T16" fmla="*/ 0 w 1249601"/>
                <a:gd name="T17" fmla="*/ 660594 h 1249601"/>
                <a:gd name="T18" fmla="*/ 0 w 1249601"/>
                <a:gd name="T19" fmla="*/ 660592 h 1249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9601"/>
                <a:gd name="T31" fmla="*/ 0 h 1249601"/>
                <a:gd name="T32" fmla="*/ 1249601 w 1249601"/>
                <a:gd name="T33" fmla="*/ 1249601 h 1249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9601" h="1249601">
                  <a:moveTo>
                    <a:pt x="0" y="624801"/>
                  </a:moveTo>
                  <a:cubicBezTo>
                    <a:pt x="0" y="459093"/>
                    <a:pt x="65827" y="300173"/>
                    <a:pt x="183001" y="183000"/>
                  </a:cubicBezTo>
                  <a:cubicBezTo>
                    <a:pt x="300174" y="65827"/>
                    <a:pt x="459095" y="0"/>
                    <a:pt x="624802" y="1"/>
                  </a:cubicBezTo>
                  <a:cubicBezTo>
                    <a:pt x="790510" y="1"/>
                    <a:pt x="949430" y="65828"/>
                    <a:pt x="1066603" y="183002"/>
                  </a:cubicBezTo>
                  <a:cubicBezTo>
                    <a:pt x="1183776" y="300175"/>
                    <a:pt x="1249603" y="459096"/>
                    <a:pt x="1249602" y="624803"/>
                  </a:cubicBezTo>
                  <a:cubicBezTo>
                    <a:pt x="1249602" y="790511"/>
                    <a:pt x="1183775" y="949431"/>
                    <a:pt x="1066602" y="1066604"/>
                  </a:cubicBezTo>
                  <a:cubicBezTo>
                    <a:pt x="949429" y="1183777"/>
                    <a:pt x="790508" y="1249604"/>
                    <a:pt x="624801" y="1249604"/>
                  </a:cubicBezTo>
                  <a:cubicBezTo>
                    <a:pt x="459093" y="1249604"/>
                    <a:pt x="300173" y="1183777"/>
                    <a:pt x="183000" y="1066604"/>
                  </a:cubicBezTo>
                  <a:cubicBezTo>
                    <a:pt x="65827" y="949431"/>
                    <a:pt x="0" y="790510"/>
                    <a:pt x="0" y="624803"/>
                  </a:cubicBezTo>
                  <a:lnTo>
                    <a:pt x="0" y="624801"/>
                  </a:lnTo>
                  <a:close/>
                </a:path>
              </a:pathLst>
            </a:custGeom>
            <a:solidFill>
              <a:schemeClr val="bg1"/>
            </a:solidFill>
            <a:ln w="25400">
              <a:solidFill>
                <a:srgbClr val="C00000"/>
              </a:solidFill>
              <a:miter lim="800000"/>
              <a:headEnd/>
              <a:tailEnd/>
            </a:ln>
            <a:effectLst>
              <a:outerShdw blurRad="63500" dist="38100" dir="2700000" algn="tl" rotWithShape="0">
                <a:srgbClr val="000000">
                  <a:alpha val="39999"/>
                </a:srgbClr>
              </a:outerShdw>
            </a:effectLst>
          </p:spPr>
          <p:txBody>
            <a:bodyPr lIns="190620" tIns="190620" rIns="190620" bIns="190620" anchor="ctr"/>
            <a:lstStyle/>
            <a:p>
              <a:pPr algn="ctr" defTabSz="533400">
                <a:lnSpc>
                  <a:spcPct val="90000"/>
                </a:lnSpc>
                <a:spcAft>
                  <a:spcPct val="35000"/>
                </a:spcAft>
                <a:defRPr/>
              </a:pPr>
              <a:r>
                <a:rPr lang="en-US" sz="1600" b="1" dirty="0">
                  <a:latin typeface="+mn-lt"/>
                  <a:ea typeface="+mn-ea"/>
                  <a:cs typeface="+mn-cs"/>
                </a:rPr>
                <a:t>Voice and Choice</a:t>
              </a:r>
            </a:p>
          </p:txBody>
        </p:sp>
        <p:sp>
          <p:nvSpPr>
            <p:cNvPr id="25" name="Freeform 24"/>
            <p:cNvSpPr/>
            <p:nvPr/>
          </p:nvSpPr>
          <p:spPr>
            <a:xfrm>
              <a:off x="6019417" y="1981200"/>
              <a:ext cx="2286383" cy="1249083"/>
            </a:xfrm>
            <a:custGeom>
              <a:avLst/>
              <a:gdLst>
                <a:gd name="connsiteX0" fmla="*/ 0 w 1874402"/>
                <a:gd name="connsiteY0" fmla="*/ 0 h 1249601"/>
                <a:gd name="connsiteX1" fmla="*/ 1874402 w 1874402"/>
                <a:gd name="connsiteY1" fmla="*/ 0 h 1249601"/>
                <a:gd name="connsiteX2" fmla="*/ 1874402 w 1874402"/>
                <a:gd name="connsiteY2" fmla="*/ 1249601 h 1249601"/>
                <a:gd name="connsiteX3" fmla="*/ 0 w 1874402"/>
                <a:gd name="connsiteY3" fmla="*/ 1249601 h 1249601"/>
                <a:gd name="connsiteX4" fmla="*/ 0 w 1874402"/>
                <a:gd name="connsiteY4" fmla="*/ 0 h 124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402" h="1249601">
                  <a:moveTo>
                    <a:pt x="0" y="0"/>
                  </a:moveTo>
                  <a:lnTo>
                    <a:pt x="1874402" y="0"/>
                  </a:lnTo>
                  <a:lnTo>
                    <a:pt x="1874402" y="1249601"/>
                  </a:lnTo>
                  <a:lnTo>
                    <a:pt x="0" y="12496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0" lvl="1" defTabSz="666750">
                <a:lnSpc>
                  <a:spcPct val="90000"/>
                </a:lnSpc>
                <a:spcAft>
                  <a:spcPct val="15000"/>
                </a:spcAft>
                <a:buClr>
                  <a:srgbClr val="C00000"/>
                </a:buClr>
                <a:defRPr/>
              </a:pPr>
              <a:r>
                <a:rPr lang="en-US" sz="1500" b="1" dirty="0">
                  <a:solidFill>
                    <a:srgbClr val="080808"/>
                  </a:solidFill>
                </a:rPr>
                <a:t>Voice</a:t>
              </a:r>
              <a:r>
                <a:rPr lang="en-US" sz="1500" dirty="0">
                  <a:solidFill>
                    <a:srgbClr val="080808"/>
                  </a:solidFill>
                </a:rPr>
                <a:t> in strategic direction</a:t>
              </a:r>
            </a:p>
            <a:p>
              <a:pPr marL="0" lvl="1" defTabSz="666750">
                <a:lnSpc>
                  <a:spcPct val="90000"/>
                </a:lnSpc>
                <a:spcAft>
                  <a:spcPct val="15000"/>
                </a:spcAft>
                <a:buClr>
                  <a:srgbClr val="C00000"/>
                </a:buClr>
                <a:defRPr/>
              </a:pPr>
              <a:r>
                <a:rPr lang="en-US" sz="1500" b="1" dirty="0">
                  <a:solidFill>
                    <a:srgbClr val="080808"/>
                  </a:solidFill>
                </a:rPr>
                <a:t>Choice</a:t>
              </a:r>
              <a:r>
                <a:rPr lang="en-US" sz="1500" dirty="0">
                  <a:solidFill>
                    <a:srgbClr val="080808"/>
                  </a:solidFill>
                </a:rPr>
                <a:t> in level of engagement</a:t>
              </a:r>
            </a:p>
          </p:txBody>
        </p:sp>
        <p:sp>
          <p:nvSpPr>
            <p:cNvPr id="26" name="Freeform 25"/>
            <p:cNvSpPr>
              <a:spLocks noChangeArrowheads="1"/>
            </p:cNvSpPr>
            <p:nvPr/>
          </p:nvSpPr>
          <p:spPr bwMode="auto">
            <a:xfrm>
              <a:off x="4724600" y="3567398"/>
              <a:ext cx="1365342" cy="1319234"/>
            </a:xfrm>
            <a:custGeom>
              <a:avLst/>
              <a:gdLst>
                <a:gd name="T0" fmla="*/ 0 w 1249601"/>
                <a:gd name="T1" fmla="*/ 659861 h 1249601"/>
                <a:gd name="T2" fmla="*/ 199951 w 1249601"/>
                <a:gd name="T3" fmla="*/ 193269 h 1249601"/>
                <a:gd name="T4" fmla="*/ 682673 w 1249601"/>
                <a:gd name="T5" fmla="*/ 1 h 1249601"/>
                <a:gd name="T6" fmla="*/ 1165394 w 1249601"/>
                <a:gd name="T7" fmla="*/ 193271 h 1249601"/>
                <a:gd name="T8" fmla="*/ 1365343 w 1249601"/>
                <a:gd name="T9" fmla="*/ 659863 h 1249601"/>
                <a:gd name="T10" fmla="*/ 1165393 w 1249601"/>
                <a:gd name="T11" fmla="*/ 1126455 h 1249601"/>
                <a:gd name="T12" fmla="*/ 682672 w 1249601"/>
                <a:gd name="T13" fmla="*/ 1319723 h 1249601"/>
                <a:gd name="T14" fmla="*/ 199950 w 1249601"/>
                <a:gd name="T15" fmla="*/ 1126455 h 1249601"/>
                <a:gd name="T16" fmla="*/ 0 w 1249601"/>
                <a:gd name="T17" fmla="*/ 659863 h 1249601"/>
                <a:gd name="T18" fmla="*/ 0 w 1249601"/>
                <a:gd name="T19" fmla="*/ 659861 h 1249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9601"/>
                <a:gd name="T31" fmla="*/ 0 h 1249601"/>
                <a:gd name="T32" fmla="*/ 1249601 w 1249601"/>
                <a:gd name="T33" fmla="*/ 1249601 h 1249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9601" h="1249601">
                  <a:moveTo>
                    <a:pt x="0" y="624801"/>
                  </a:moveTo>
                  <a:cubicBezTo>
                    <a:pt x="0" y="459093"/>
                    <a:pt x="65827" y="300173"/>
                    <a:pt x="183001" y="183000"/>
                  </a:cubicBezTo>
                  <a:cubicBezTo>
                    <a:pt x="300174" y="65827"/>
                    <a:pt x="459095" y="0"/>
                    <a:pt x="624802" y="1"/>
                  </a:cubicBezTo>
                  <a:cubicBezTo>
                    <a:pt x="790510" y="1"/>
                    <a:pt x="949430" y="65828"/>
                    <a:pt x="1066603" y="183002"/>
                  </a:cubicBezTo>
                  <a:cubicBezTo>
                    <a:pt x="1183776" y="300175"/>
                    <a:pt x="1249603" y="459096"/>
                    <a:pt x="1249602" y="624803"/>
                  </a:cubicBezTo>
                  <a:cubicBezTo>
                    <a:pt x="1249602" y="790511"/>
                    <a:pt x="1183775" y="949431"/>
                    <a:pt x="1066602" y="1066604"/>
                  </a:cubicBezTo>
                  <a:cubicBezTo>
                    <a:pt x="949429" y="1183777"/>
                    <a:pt x="790508" y="1249604"/>
                    <a:pt x="624801" y="1249604"/>
                  </a:cubicBezTo>
                  <a:cubicBezTo>
                    <a:pt x="459093" y="1249604"/>
                    <a:pt x="300173" y="1183777"/>
                    <a:pt x="183000" y="1066604"/>
                  </a:cubicBezTo>
                  <a:cubicBezTo>
                    <a:pt x="65827" y="949431"/>
                    <a:pt x="0" y="790510"/>
                    <a:pt x="0" y="624803"/>
                  </a:cubicBezTo>
                  <a:lnTo>
                    <a:pt x="0" y="624801"/>
                  </a:lnTo>
                  <a:close/>
                </a:path>
              </a:pathLst>
            </a:custGeom>
            <a:solidFill>
              <a:schemeClr val="bg1"/>
            </a:solidFill>
            <a:ln w="25400">
              <a:solidFill>
                <a:srgbClr val="C00000"/>
              </a:solidFill>
              <a:miter lim="800000"/>
              <a:headEnd/>
              <a:tailEnd/>
            </a:ln>
            <a:effectLst>
              <a:outerShdw blurRad="63500" dist="38100" dir="2700000" algn="tl" rotWithShape="0">
                <a:srgbClr val="000000">
                  <a:alpha val="39999"/>
                </a:srgbClr>
              </a:outerShdw>
            </a:effectLst>
          </p:spPr>
          <p:txBody>
            <a:bodyPr lIns="190620" tIns="190620" rIns="190620" bIns="190620" anchor="ctr"/>
            <a:lstStyle/>
            <a:p>
              <a:pPr algn="ctr" defTabSz="533400">
                <a:lnSpc>
                  <a:spcPct val="90000"/>
                </a:lnSpc>
                <a:spcAft>
                  <a:spcPct val="35000"/>
                </a:spcAft>
                <a:defRPr/>
              </a:pPr>
              <a:r>
                <a:rPr lang="en-US" sz="1600" b="1" dirty="0">
                  <a:latin typeface="+mn-lt"/>
                  <a:ea typeface="+mn-ea"/>
                  <a:cs typeface="+mn-cs"/>
                </a:rPr>
                <a:t>Talent Deployment</a:t>
              </a:r>
            </a:p>
          </p:txBody>
        </p:sp>
        <p:sp>
          <p:nvSpPr>
            <p:cNvPr id="27" name="Freeform 26"/>
            <p:cNvSpPr/>
            <p:nvPr/>
          </p:nvSpPr>
          <p:spPr>
            <a:xfrm>
              <a:off x="6174570" y="3567398"/>
              <a:ext cx="1995824" cy="1249083"/>
            </a:xfrm>
            <a:custGeom>
              <a:avLst/>
              <a:gdLst>
                <a:gd name="connsiteX0" fmla="*/ 0 w 1874402"/>
                <a:gd name="connsiteY0" fmla="*/ 0 h 1249601"/>
                <a:gd name="connsiteX1" fmla="*/ 1874402 w 1874402"/>
                <a:gd name="connsiteY1" fmla="*/ 0 h 1249601"/>
                <a:gd name="connsiteX2" fmla="*/ 1874402 w 1874402"/>
                <a:gd name="connsiteY2" fmla="*/ 1249601 h 1249601"/>
                <a:gd name="connsiteX3" fmla="*/ 0 w 1874402"/>
                <a:gd name="connsiteY3" fmla="*/ 1249601 h 1249601"/>
                <a:gd name="connsiteX4" fmla="*/ 0 w 1874402"/>
                <a:gd name="connsiteY4" fmla="*/ 0 h 124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402" h="1249601">
                  <a:moveTo>
                    <a:pt x="0" y="0"/>
                  </a:moveTo>
                  <a:lnTo>
                    <a:pt x="1874402" y="0"/>
                  </a:lnTo>
                  <a:lnTo>
                    <a:pt x="1874402" y="1249601"/>
                  </a:lnTo>
                  <a:lnTo>
                    <a:pt x="0" y="12496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anchor="ctr"/>
            <a:lstStyle/>
            <a:p>
              <a:pPr marL="0" lvl="1" defTabSz="666750">
                <a:lnSpc>
                  <a:spcPct val="90000"/>
                </a:lnSpc>
                <a:spcAft>
                  <a:spcPct val="15000"/>
                </a:spcAft>
                <a:buClr>
                  <a:srgbClr val="C00000"/>
                </a:buClr>
                <a:defRPr/>
              </a:pPr>
              <a:r>
                <a:rPr lang="en-US" sz="1500" dirty="0">
                  <a:solidFill>
                    <a:srgbClr val="000000"/>
                  </a:solidFill>
                  <a:ea typeface="ＭＳ Ｐゴシック" charset="0"/>
                  <a:cs typeface="Arial" charset="0"/>
                </a:rPr>
                <a:t>Match </a:t>
              </a:r>
              <a:r>
                <a:rPr lang="en-US" sz="1500" dirty="0" smtClean="0">
                  <a:solidFill>
                    <a:srgbClr val="000000"/>
                  </a:solidFill>
                  <a:ea typeface="ＭＳ Ｐゴシック" charset="0"/>
                  <a:cs typeface="Arial" charset="0"/>
                </a:rPr>
                <a:t>Members</a:t>
              </a:r>
              <a:r>
                <a:rPr lang="en-US" sz="1500" dirty="0">
                  <a:solidFill>
                    <a:srgbClr val="000000"/>
                  </a:solidFill>
                  <a:ea typeface="ＭＳ Ｐゴシック" charset="0"/>
                  <a:cs typeface="Arial" charset="0"/>
                </a:rPr>
                <a:t>’ interests with programs / activities that support </a:t>
              </a:r>
              <a:r>
                <a:rPr lang="en-US" sz="1500" dirty="0" smtClean="0">
                  <a:solidFill>
                    <a:srgbClr val="000000"/>
                  </a:solidFill>
                  <a:ea typeface="ＭＳ Ｐゴシック" charset="0"/>
                  <a:cs typeface="Arial" charset="0"/>
                </a:rPr>
                <a:t>Member’s </a:t>
              </a:r>
              <a:r>
                <a:rPr lang="en-US" sz="1500" dirty="0">
                  <a:solidFill>
                    <a:srgbClr val="000000"/>
                  </a:solidFill>
                  <a:ea typeface="ＭＳ Ｐゴシック" charset="0"/>
                  <a:cs typeface="Arial" charset="0"/>
                </a:rPr>
                <a:t>development goals</a:t>
              </a:r>
            </a:p>
          </p:txBody>
        </p:sp>
        <p:sp>
          <p:nvSpPr>
            <p:cNvPr id="28" name="Freeform 27"/>
            <p:cNvSpPr>
              <a:spLocks noChangeArrowheads="1"/>
            </p:cNvSpPr>
            <p:nvPr/>
          </p:nvSpPr>
          <p:spPr bwMode="auto">
            <a:xfrm>
              <a:off x="4300046" y="5149698"/>
              <a:ext cx="1365342" cy="1321182"/>
            </a:xfrm>
            <a:custGeom>
              <a:avLst/>
              <a:gdLst>
                <a:gd name="T0" fmla="*/ 0 w 1249601"/>
                <a:gd name="T1" fmla="*/ 660592 h 1249601"/>
                <a:gd name="T2" fmla="*/ 199951 w 1249601"/>
                <a:gd name="T3" fmla="*/ 193483 h 1249601"/>
                <a:gd name="T4" fmla="*/ 682673 w 1249601"/>
                <a:gd name="T5" fmla="*/ 1 h 1249601"/>
                <a:gd name="T6" fmla="*/ 1165394 w 1249601"/>
                <a:gd name="T7" fmla="*/ 193485 h 1249601"/>
                <a:gd name="T8" fmla="*/ 1365343 w 1249601"/>
                <a:gd name="T9" fmla="*/ 660594 h 1249601"/>
                <a:gd name="T10" fmla="*/ 1165393 w 1249601"/>
                <a:gd name="T11" fmla="*/ 1127702 h 1249601"/>
                <a:gd name="T12" fmla="*/ 682672 w 1249601"/>
                <a:gd name="T13" fmla="*/ 1321185 h 1249601"/>
                <a:gd name="T14" fmla="*/ 199950 w 1249601"/>
                <a:gd name="T15" fmla="*/ 1127702 h 1249601"/>
                <a:gd name="T16" fmla="*/ 0 w 1249601"/>
                <a:gd name="T17" fmla="*/ 660594 h 1249601"/>
                <a:gd name="T18" fmla="*/ 0 w 1249601"/>
                <a:gd name="T19" fmla="*/ 660592 h 1249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9601"/>
                <a:gd name="T31" fmla="*/ 0 h 1249601"/>
                <a:gd name="T32" fmla="*/ 1249601 w 1249601"/>
                <a:gd name="T33" fmla="*/ 1249601 h 1249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9601" h="1249601">
                  <a:moveTo>
                    <a:pt x="0" y="624801"/>
                  </a:moveTo>
                  <a:cubicBezTo>
                    <a:pt x="0" y="459093"/>
                    <a:pt x="65827" y="300173"/>
                    <a:pt x="183001" y="183000"/>
                  </a:cubicBezTo>
                  <a:cubicBezTo>
                    <a:pt x="300174" y="65827"/>
                    <a:pt x="459095" y="0"/>
                    <a:pt x="624802" y="1"/>
                  </a:cubicBezTo>
                  <a:cubicBezTo>
                    <a:pt x="790510" y="1"/>
                    <a:pt x="949430" y="65828"/>
                    <a:pt x="1066603" y="183002"/>
                  </a:cubicBezTo>
                  <a:cubicBezTo>
                    <a:pt x="1183776" y="300175"/>
                    <a:pt x="1249603" y="459096"/>
                    <a:pt x="1249602" y="624803"/>
                  </a:cubicBezTo>
                  <a:cubicBezTo>
                    <a:pt x="1249602" y="790511"/>
                    <a:pt x="1183775" y="949431"/>
                    <a:pt x="1066602" y="1066604"/>
                  </a:cubicBezTo>
                  <a:cubicBezTo>
                    <a:pt x="949429" y="1183777"/>
                    <a:pt x="790508" y="1249604"/>
                    <a:pt x="624801" y="1249604"/>
                  </a:cubicBezTo>
                  <a:cubicBezTo>
                    <a:pt x="459093" y="1249604"/>
                    <a:pt x="300173" y="1183777"/>
                    <a:pt x="183000" y="1066604"/>
                  </a:cubicBezTo>
                  <a:cubicBezTo>
                    <a:pt x="65827" y="949431"/>
                    <a:pt x="0" y="790510"/>
                    <a:pt x="0" y="624803"/>
                  </a:cubicBezTo>
                  <a:lnTo>
                    <a:pt x="0" y="624801"/>
                  </a:lnTo>
                  <a:close/>
                </a:path>
              </a:pathLst>
            </a:custGeom>
            <a:solidFill>
              <a:schemeClr val="bg1"/>
            </a:solidFill>
            <a:ln w="25400">
              <a:solidFill>
                <a:srgbClr val="C00000"/>
              </a:solidFill>
              <a:miter lim="800000"/>
              <a:headEnd/>
              <a:tailEnd/>
            </a:ln>
            <a:effectLst>
              <a:outerShdw blurRad="63500" dist="38100" dir="2700000" algn="tl" rotWithShape="0">
                <a:srgbClr val="000000">
                  <a:alpha val="39999"/>
                </a:srgbClr>
              </a:outerShdw>
            </a:effectLst>
          </p:spPr>
          <p:txBody>
            <a:bodyPr lIns="190620" tIns="190620" rIns="190620" bIns="190620" anchor="ctr"/>
            <a:lstStyle/>
            <a:p>
              <a:pPr algn="ctr" defTabSz="533400">
                <a:lnSpc>
                  <a:spcPct val="90000"/>
                </a:lnSpc>
                <a:spcAft>
                  <a:spcPct val="35000"/>
                </a:spcAft>
                <a:defRPr/>
              </a:pPr>
              <a:r>
                <a:rPr lang="en-US" sz="1600" b="1" dirty="0">
                  <a:latin typeface="+mn-lt"/>
                  <a:ea typeface="+mn-ea"/>
                  <a:cs typeface="+mn-cs"/>
                </a:rPr>
                <a:t>Multiple Connections</a:t>
              </a:r>
            </a:p>
          </p:txBody>
        </p:sp>
        <p:sp>
          <p:nvSpPr>
            <p:cNvPr id="29" name="Freeform 28"/>
            <p:cNvSpPr/>
            <p:nvPr/>
          </p:nvSpPr>
          <p:spPr>
            <a:xfrm>
              <a:off x="5808249" y="5149698"/>
              <a:ext cx="2631950" cy="1249083"/>
            </a:xfrm>
            <a:custGeom>
              <a:avLst/>
              <a:gdLst>
                <a:gd name="connsiteX0" fmla="*/ 0 w 1874402"/>
                <a:gd name="connsiteY0" fmla="*/ 0 h 1249601"/>
                <a:gd name="connsiteX1" fmla="*/ 1874402 w 1874402"/>
                <a:gd name="connsiteY1" fmla="*/ 0 h 1249601"/>
                <a:gd name="connsiteX2" fmla="*/ 1874402 w 1874402"/>
                <a:gd name="connsiteY2" fmla="*/ 1249601 h 1249601"/>
                <a:gd name="connsiteX3" fmla="*/ 0 w 1874402"/>
                <a:gd name="connsiteY3" fmla="*/ 1249601 h 1249601"/>
                <a:gd name="connsiteX4" fmla="*/ 0 w 1874402"/>
                <a:gd name="connsiteY4" fmla="*/ 0 h 1249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402" h="1249601">
                  <a:moveTo>
                    <a:pt x="0" y="0"/>
                  </a:moveTo>
                  <a:lnTo>
                    <a:pt x="1874402" y="0"/>
                  </a:lnTo>
                  <a:lnTo>
                    <a:pt x="1874402" y="1249601"/>
                  </a:lnTo>
                  <a:lnTo>
                    <a:pt x="0" y="12496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0" lvl="1" defTabSz="666750">
                <a:lnSpc>
                  <a:spcPct val="90000"/>
                </a:lnSpc>
                <a:spcAft>
                  <a:spcPct val="15000"/>
                </a:spcAft>
                <a:buClr>
                  <a:srgbClr val="C00000"/>
                </a:buClr>
                <a:defRPr/>
              </a:pPr>
              <a:r>
                <a:rPr lang="en-US" sz="1500" dirty="0">
                  <a:solidFill>
                    <a:srgbClr val="080808"/>
                  </a:solidFill>
                </a:rPr>
                <a:t>Opportunities for meaningful connections of greatest interest to the </a:t>
              </a:r>
              <a:r>
                <a:rPr lang="en-US" sz="1500" dirty="0" smtClean="0">
                  <a:solidFill>
                    <a:srgbClr val="080808"/>
                  </a:solidFill>
                </a:rPr>
                <a:t>Member</a:t>
              </a:r>
              <a:endParaRPr lang="en-US" sz="1500" dirty="0">
                <a:solidFill>
                  <a:srgbClr val="080808"/>
                </a:solidFill>
              </a:endParaRPr>
            </a:p>
          </p:txBody>
        </p:sp>
      </p:grpSp>
    </p:spTree>
    <p:extLst>
      <p:ext uri="{BB962C8B-B14F-4D97-AF65-F5344CB8AC3E}">
        <p14:creationId xmlns:p14="http://schemas.microsoft.com/office/powerpoint/2010/main" val="3483817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376" y="76200"/>
            <a:ext cx="8229600" cy="1143000"/>
          </a:xfrm>
        </p:spPr>
        <p:txBody>
          <a:bodyPr>
            <a:noAutofit/>
          </a:bodyPr>
          <a:lstStyle/>
          <a:p>
            <a:pPr algn="l"/>
            <a:r>
              <a:rPr lang="en-US" sz="4400" b="1" dirty="0">
                <a:solidFill>
                  <a:schemeClr val="accent2"/>
                </a:solidFill>
              </a:rPr>
              <a:t>It Begins </a:t>
            </a:r>
            <a:r>
              <a:rPr lang="en-US" sz="4400" b="1" dirty="0" smtClean="0">
                <a:solidFill>
                  <a:schemeClr val="accent2"/>
                </a:solidFill>
              </a:rPr>
              <a:t>With </a:t>
            </a:r>
            <a:r>
              <a:rPr lang="en-US" sz="4400" b="1" dirty="0">
                <a:solidFill>
                  <a:schemeClr val="accent2"/>
                </a:solidFill>
              </a:rPr>
              <a:t>the Member Compact</a:t>
            </a:r>
          </a:p>
        </p:txBody>
      </p:sp>
      <p:sp>
        <p:nvSpPr>
          <p:cNvPr id="2" name="Text Placeholder 1"/>
          <p:cNvSpPr>
            <a:spLocks noGrp="1"/>
          </p:cNvSpPr>
          <p:nvPr>
            <p:ph type="body" sz="quarter" idx="4294967295"/>
          </p:nvPr>
        </p:nvSpPr>
        <p:spPr>
          <a:xfrm>
            <a:off x="3733800" y="1417638"/>
            <a:ext cx="5334000" cy="4768850"/>
          </a:xfrm>
        </p:spPr>
        <p:txBody>
          <a:bodyPr>
            <a:normAutofit fontScale="47500" lnSpcReduction="20000"/>
          </a:bodyPr>
          <a:lstStyle/>
          <a:p>
            <a:pPr>
              <a:lnSpc>
                <a:spcPct val="110000"/>
              </a:lnSpc>
              <a:spcBef>
                <a:spcPts val="0"/>
              </a:spcBef>
              <a:spcAft>
                <a:spcPts val="600"/>
              </a:spcAft>
              <a:buClr>
                <a:srgbClr val="A50021"/>
              </a:buClr>
            </a:pPr>
            <a:r>
              <a:rPr lang="en-US" sz="5100" dirty="0" smtClean="0">
                <a:solidFill>
                  <a:srgbClr val="080808"/>
                </a:solidFill>
              </a:rPr>
              <a:t>An annual commitment </a:t>
            </a:r>
            <a:r>
              <a:rPr lang="en-US" sz="5100" dirty="0">
                <a:solidFill>
                  <a:srgbClr val="080808"/>
                </a:solidFill>
              </a:rPr>
              <a:t>built on shared interests of the </a:t>
            </a:r>
            <a:r>
              <a:rPr lang="en-US" sz="5100" dirty="0" smtClean="0">
                <a:solidFill>
                  <a:srgbClr val="080808"/>
                </a:solidFill>
              </a:rPr>
              <a:t>Member </a:t>
            </a:r>
            <a:r>
              <a:rPr lang="en-US" sz="5100" dirty="0">
                <a:solidFill>
                  <a:srgbClr val="080808"/>
                </a:solidFill>
              </a:rPr>
              <a:t>and the </a:t>
            </a:r>
            <a:r>
              <a:rPr lang="en-US" sz="5100" dirty="0" smtClean="0">
                <a:solidFill>
                  <a:srgbClr val="080808"/>
                </a:solidFill>
              </a:rPr>
              <a:t>League</a:t>
            </a:r>
            <a:endParaRPr lang="en-US" sz="5100" dirty="0">
              <a:solidFill>
                <a:srgbClr val="080808"/>
              </a:solidFill>
            </a:endParaRPr>
          </a:p>
          <a:p>
            <a:pPr>
              <a:lnSpc>
                <a:spcPct val="110000"/>
              </a:lnSpc>
              <a:spcBef>
                <a:spcPts val="0"/>
              </a:spcBef>
              <a:spcAft>
                <a:spcPts val="600"/>
              </a:spcAft>
              <a:buClr>
                <a:srgbClr val="A50021"/>
              </a:buClr>
            </a:pPr>
            <a:r>
              <a:rPr lang="en-US" sz="5100" dirty="0" smtClean="0">
                <a:solidFill>
                  <a:srgbClr val="080808"/>
                </a:solidFill>
              </a:rPr>
              <a:t>Through the Member Compact, the Member:</a:t>
            </a:r>
          </a:p>
          <a:p>
            <a:pPr marL="577850" lvl="1" indent="-228600">
              <a:lnSpc>
                <a:spcPct val="110000"/>
              </a:lnSpc>
              <a:spcBef>
                <a:spcPts val="0"/>
              </a:spcBef>
              <a:spcAft>
                <a:spcPts val="600"/>
              </a:spcAft>
              <a:buClr>
                <a:srgbClr val="C00000"/>
              </a:buClr>
              <a:buFont typeface="Calibri" panose="020F0502020204030204" pitchFamily="34" charset="0"/>
              <a:buChar char="–"/>
            </a:pPr>
            <a:r>
              <a:rPr lang="en-US" sz="4200" dirty="0" smtClean="0">
                <a:solidFill>
                  <a:schemeClr val="bg2">
                    <a:lumMod val="50000"/>
                  </a:schemeClr>
                </a:solidFill>
              </a:rPr>
              <a:t>Affirms her commitment to </a:t>
            </a:r>
            <a:r>
              <a:rPr lang="en-US" sz="4200" dirty="0">
                <a:solidFill>
                  <a:schemeClr val="bg2">
                    <a:lumMod val="50000"/>
                  </a:schemeClr>
                </a:solidFill>
              </a:rPr>
              <a:t>t</a:t>
            </a:r>
            <a:r>
              <a:rPr lang="en-US" sz="4200" dirty="0" smtClean="0">
                <a:solidFill>
                  <a:schemeClr val="bg2">
                    <a:lumMod val="50000"/>
                  </a:schemeClr>
                </a:solidFill>
              </a:rPr>
              <a:t>he JL Mission</a:t>
            </a:r>
          </a:p>
          <a:p>
            <a:pPr marL="577850" lvl="1" indent="-228600">
              <a:lnSpc>
                <a:spcPct val="110000"/>
              </a:lnSpc>
              <a:spcBef>
                <a:spcPts val="0"/>
              </a:spcBef>
              <a:spcAft>
                <a:spcPts val="600"/>
              </a:spcAft>
              <a:buClr>
                <a:srgbClr val="C00000"/>
              </a:buClr>
              <a:buFont typeface="Calibri" panose="020F0502020204030204" pitchFamily="34" charset="0"/>
              <a:buChar char="–"/>
            </a:pPr>
            <a:r>
              <a:rPr lang="en-US" sz="4200" dirty="0" smtClean="0">
                <a:solidFill>
                  <a:schemeClr val="bg2">
                    <a:lumMod val="50000"/>
                  </a:schemeClr>
                </a:solidFill>
              </a:rPr>
              <a:t>Indicates how much time she has to give</a:t>
            </a:r>
          </a:p>
          <a:p>
            <a:pPr marL="577850" lvl="1" indent="-228600">
              <a:lnSpc>
                <a:spcPct val="110000"/>
              </a:lnSpc>
              <a:spcBef>
                <a:spcPts val="0"/>
              </a:spcBef>
              <a:spcAft>
                <a:spcPts val="600"/>
              </a:spcAft>
              <a:buClr>
                <a:srgbClr val="C00000"/>
              </a:buClr>
              <a:buFont typeface="Calibri" panose="020F0502020204030204" pitchFamily="34" charset="0"/>
              <a:buChar char="–"/>
            </a:pPr>
            <a:r>
              <a:rPr lang="en-US" sz="4200" dirty="0" smtClean="0">
                <a:solidFill>
                  <a:schemeClr val="bg2">
                    <a:lumMod val="50000"/>
                  </a:schemeClr>
                </a:solidFill>
              </a:rPr>
              <a:t>Agrees to work with the League to put her talent deployment / development plan together</a:t>
            </a:r>
          </a:p>
          <a:p>
            <a:pPr marL="577850" lvl="1" indent="-228600">
              <a:lnSpc>
                <a:spcPct val="110000"/>
              </a:lnSpc>
              <a:spcBef>
                <a:spcPts val="0"/>
              </a:spcBef>
              <a:spcAft>
                <a:spcPts val="600"/>
              </a:spcAft>
              <a:buClr>
                <a:srgbClr val="C00000"/>
              </a:buClr>
              <a:buFont typeface="Calibri" panose="020F0502020204030204" pitchFamily="34" charset="0"/>
              <a:buChar char="–"/>
            </a:pPr>
            <a:r>
              <a:rPr lang="en-US" sz="4200" dirty="0" smtClean="0">
                <a:solidFill>
                  <a:schemeClr val="bg2">
                    <a:lumMod val="50000"/>
                  </a:schemeClr>
                </a:solidFill>
              </a:rPr>
              <a:t>Commits to stay connected with the League</a:t>
            </a:r>
          </a:p>
          <a:p>
            <a:pPr marL="577850" lvl="1" indent="-228600">
              <a:lnSpc>
                <a:spcPct val="110000"/>
              </a:lnSpc>
              <a:spcBef>
                <a:spcPts val="0"/>
              </a:spcBef>
              <a:spcAft>
                <a:spcPts val="600"/>
              </a:spcAft>
              <a:buClr>
                <a:srgbClr val="C00000"/>
              </a:buClr>
              <a:buFont typeface="Calibri" panose="020F0502020204030204" pitchFamily="34" charset="0"/>
              <a:buChar char="–"/>
            </a:pPr>
            <a:r>
              <a:rPr lang="en-US" sz="4200" dirty="0" smtClean="0">
                <a:solidFill>
                  <a:schemeClr val="bg2">
                    <a:lumMod val="50000"/>
                  </a:schemeClr>
                </a:solidFill>
              </a:rPr>
              <a:t>Pays her dues </a:t>
            </a:r>
          </a:p>
          <a:p>
            <a:pPr marL="0" indent="0">
              <a:buNone/>
            </a:pPr>
            <a:endParaRPr lang="en-US" sz="400" dirty="0" smtClean="0"/>
          </a:p>
        </p:txBody>
      </p:sp>
      <p:pic>
        <p:nvPicPr>
          <p:cNvPr id="1026" name="Picture 2" descr="http://meetadrianacasanova.com/wp-content/uploads/2014/08/hand-shake.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1607"/>
          <a:stretch/>
        </p:blipFill>
        <p:spPr bwMode="auto">
          <a:xfrm>
            <a:off x="333376" y="1905000"/>
            <a:ext cx="316570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3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Makes Members feel valued and heard</a:t>
            </a:r>
          </a:p>
          <a:p>
            <a:r>
              <a:rPr lang="en-US" sz="2400" dirty="0"/>
              <a:t>Helps with placement decisions, leading to a more satisfying membership experience</a:t>
            </a:r>
          </a:p>
          <a:p>
            <a:r>
              <a:rPr lang="en-US" sz="2400" dirty="0"/>
              <a:t>For interviewers, an opportunity to gain new skills</a:t>
            </a:r>
          </a:p>
        </p:txBody>
      </p:sp>
      <p:sp>
        <p:nvSpPr>
          <p:cNvPr id="3" name="Title 2"/>
          <p:cNvSpPr>
            <a:spLocks noGrp="1"/>
          </p:cNvSpPr>
          <p:nvPr>
            <p:ph type="title"/>
          </p:nvPr>
        </p:nvSpPr>
        <p:spPr/>
        <p:txBody>
          <a:bodyPr/>
          <a:lstStyle/>
          <a:p>
            <a:r>
              <a:rPr lang="en-US" sz="4400" dirty="0">
                <a:solidFill>
                  <a:schemeClr val="accent2"/>
                </a:solidFill>
              </a:rPr>
              <a:t>Why Member Interviews?</a:t>
            </a:r>
            <a:endParaRPr lang="en-US" sz="4400" dirty="0"/>
          </a:p>
        </p:txBody>
      </p:sp>
      <p:pic>
        <p:nvPicPr>
          <p:cNvPr id="4" name="Picture 2" descr="Image result for intervie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0" y="3450287"/>
            <a:ext cx="3201907"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115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3167" y="914400"/>
            <a:ext cx="8686800" cy="4724400"/>
          </a:xfrm>
        </p:spPr>
        <p:txBody>
          <a:bodyPr>
            <a:normAutofit/>
          </a:bodyPr>
          <a:lstStyle/>
          <a:p>
            <a:r>
              <a:rPr lang="en-US" sz="2400" dirty="0" smtClean="0"/>
              <a:t>To </a:t>
            </a:r>
            <a:r>
              <a:rPr lang="en-US" sz="2400" dirty="0"/>
              <a:t>draw information from a member’s skills, actions and likes/dislikes to determine:</a:t>
            </a:r>
          </a:p>
          <a:p>
            <a:pPr marL="577850" lvl="1" indent="-234950">
              <a:buClr>
                <a:schemeClr val="accent2"/>
              </a:buClr>
              <a:buFont typeface="Calibri" panose="020F0502020204030204" pitchFamily="34" charset="0"/>
              <a:buChar char="–"/>
            </a:pPr>
            <a:r>
              <a:rPr lang="en-US" sz="2000" dirty="0">
                <a:solidFill>
                  <a:schemeClr val="bg2">
                    <a:lumMod val="50000"/>
                  </a:schemeClr>
                </a:solidFill>
              </a:rPr>
              <a:t>Core competencies</a:t>
            </a:r>
          </a:p>
          <a:p>
            <a:pPr marL="577850" lvl="1" indent="-234950">
              <a:buClr>
                <a:schemeClr val="accent2"/>
              </a:buClr>
              <a:buFont typeface="Calibri" panose="020F0502020204030204" pitchFamily="34" charset="0"/>
              <a:buChar char="–"/>
            </a:pPr>
            <a:r>
              <a:rPr lang="en-US" sz="2000" dirty="0">
                <a:solidFill>
                  <a:schemeClr val="bg2">
                    <a:lumMod val="50000"/>
                  </a:schemeClr>
                </a:solidFill>
              </a:rPr>
              <a:t>Interest </a:t>
            </a:r>
          </a:p>
          <a:p>
            <a:pPr marL="577850" lvl="1" indent="-234950">
              <a:buClr>
                <a:schemeClr val="accent2"/>
              </a:buClr>
              <a:buFont typeface="Calibri" panose="020F0502020204030204" pitchFamily="34" charset="0"/>
              <a:buChar char="–"/>
            </a:pPr>
            <a:r>
              <a:rPr lang="en-US" sz="2000" dirty="0">
                <a:solidFill>
                  <a:schemeClr val="bg2">
                    <a:lumMod val="50000"/>
                  </a:schemeClr>
                </a:solidFill>
              </a:rPr>
              <a:t>Commitment</a:t>
            </a:r>
          </a:p>
          <a:p>
            <a:r>
              <a:rPr lang="en-US" sz="2400" dirty="0"/>
              <a:t>To create a two-way </a:t>
            </a:r>
            <a:r>
              <a:rPr lang="en-US" sz="2400" dirty="0" smtClean="0"/>
              <a:t>conversation to </a:t>
            </a:r>
            <a:r>
              <a:rPr lang="en-US" sz="2400" dirty="0"/>
              <a:t>establish shared expectations for </a:t>
            </a:r>
            <a:r>
              <a:rPr lang="en-US" sz="2400" dirty="0" smtClean="0"/>
              <a:t>League </a:t>
            </a:r>
            <a:r>
              <a:rPr lang="en-US" sz="2400" dirty="0"/>
              <a:t>placements</a:t>
            </a:r>
          </a:p>
          <a:p>
            <a:pPr lvl="0">
              <a:buClr>
                <a:schemeClr val="accent2"/>
              </a:buClr>
            </a:pPr>
            <a:endParaRPr lang="en-US" sz="2800" dirty="0"/>
          </a:p>
        </p:txBody>
      </p:sp>
      <p:sp>
        <p:nvSpPr>
          <p:cNvPr id="3" name="Title 2"/>
          <p:cNvSpPr>
            <a:spLocks noGrp="1"/>
          </p:cNvSpPr>
          <p:nvPr>
            <p:ph type="title"/>
          </p:nvPr>
        </p:nvSpPr>
        <p:spPr/>
        <p:txBody>
          <a:bodyPr/>
          <a:lstStyle/>
          <a:p>
            <a:r>
              <a:rPr lang="en-US" sz="4400" dirty="0" smtClean="0">
                <a:solidFill>
                  <a:schemeClr val="accent2"/>
                </a:solidFill>
              </a:rPr>
              <a:t>Member Interview Goals</a:t>
            </a:r>
            <a:endParaRPr lang="en-US" sz="4400" dirty="0">
              <a:solidFill>
                <a:schemeClr val="accent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032" y="3886200"/>
            <a:ext cx="4658783" cy="2133600"/>
          </a:xfrm>
          <a:prstGeom prst="rect">
            <a:avLst/>
          </a:prstGeom>
        </p:spPr>
      </p:pic>
    </p:spTree>
    <p:extLst>
      <p:ext uri="{BB962C8B-B14F-4D97-AF65-F5344CB8AC3E}">
        <p14:creationId xmlns:p14="http://schemas.microsoft.com/office/powerpoint/2010/main" val="195918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302" y="1447800"/>
            <a:ext cx="8324849" cy="4724400"/>
          </a:xfrm>
        </p:spPr>
        <p:txBody>
          <a:bodyPr/>
          <a:lstStyle/>
          <a:p>
            <a:r>
              <a:rPr lang="en-US" sz="2400" dirty="0"/>
              <a:t>Focus on effectiveness and efficiencies of talent deployment and development</a:t>
            </a:r>
          </a:p>
          <a:p>
            <a:r>
              <a:rPr lang="en-US" sz="2400" dirty="0"/>
              <a:t>Use of “placement” as experiential learning</a:t>
            </a:r>
          </a:p>
          <a:p>
            <a:r>
              <a:rPr lang="en-US" sz="2400" dirty="0"/>
              <a:t>Job descriptions specify how work is </a:t>
            </a:r>
            <a:r>
              <a:rPr lang="en-US" sz="2400" dirty="0" smtClean="0"/>
              <a:t>                          organized </a:t>
            </a:r>
            <a:r>
              <a:rPr lang="en-US" sz="2400" dirty="0"/>
              <a:t>as well as skills to be utilized </a:t>
            </a:r>
            <a:r>
              <a:rPr lang="en-US" sz="2400" dirty="0" smtClean="0"/>
              <a:t>                                             or </a:t>
            </a:r>
            <a:r>
              <a:rPr lang="en-US" sz="2400" dirty="0"/>
              <a:t>learned </a:t>
            </a:r>
          </a:p>
          <a:p>
            <a:r>
              <a:rPr lang="en-US" sz="2400" dirty="0"/>
              <a:t>Formal learning opportunities connect </a:t>
            </a:r>
            <a:r>
              <a:rPr lang="en-US" sz="2400" dirty="0" smtClean="0"/>
              <a:t>                                        directly </a:t>
            </a:r>
            <a:r>
              <a:rPr lang="en-US" sz="2400" dirty="0"/>
              <a:t>to developing community and </a:t>
            </a:r>
            <a:r>
              <a:rPr lang="en-US" sz="2400" dirty="0" smtClean="0"/>
              <a:t>                                            civic </a:t>
            </a:r>
            <a:r>
              <a:rPr lang="en-US" sz="2400" dirty="0"/>
              <a:t>leadership</a:t>
            </a:r>
          </a:p>
          <a:p>
            <a:pPr marL="0" indent="0">
              <a:buNone/>
            </a:pPr>
            <a:endParaRPr lang="en-US" dirty="0"/>
          </a:p>
        </p:txBody>
      </p:sp>
      <p:sp>
        <p:nvSpPr>
          <p:cNvPr id="3" name="Title 2"/>
          <p:cNvSpPr>
            <a:spLocks noGrp="1"/>
          </p:cNvSpPr>
          <p:nvPr>
            <p:ph type="title"/>
          </p:nvPr>
        </p:nvSpPr>
        <p:spPr/>
        <p:txBody>
          <a:bodyPr/>
          <a:lstStyle/>
          <a:p>
            <a:r>
              <a:rPr lang="en-US" sz="4400" dirty="0" smtClean="0">
                <a:solidFill>
                  <a:schemeClr val="accent2"/>
                </a:solidFill>
              </a:rPr>
              <a:t>Talent Deployment and Development</a:t>
            </a:r>
            <a:endParaRPr lang="en-US" sz="4400" dirty="0">
              <a:solidFill>
                <a:schemeClr val="accent2"/>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272645" y="2209800"/>
            <a:ext cx="2871355" cy="2743200"/>
          </a:xfrm>
          <a:prstGeom prst="rect">
            <a:avLst/>
          </a:prstGeom>
        </p:spPr>
      </p:pic>
    </p:spTree>
    <p:extLst>
      <p:ext uri="{BB962C8B-B14F-4D97-AF65-F5344CB8AC3E}">
        <p14:creationId xmlns:p14="http://schemas.microsoft.com/office/powerpoint/2010/main" val="142603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219200"/>
            <a:ext cx="8324849" cy="4724400"/>
          </a:xfrm>
        </p:spPr>
        <p:txBody>
          <a:bodyPr/>
          <a:lstStyle/>
          <a:p>
            <a:r>
              <a:rPr lang="en-US" sz="2400" dirty="0"/>
              <a:t>One size does not fit all</a:t>
            </a:r>
          </a:p>
          <a:p>
            <a:r>
              <a:rPr lang="en-US" sz="2400" dirty="0"/>
              <a:t>It’s a mix of small and large, formal and informal, educational and ‘just for fun,’  League-organized and Member-organized</a:t>
            </a:r>
          </a:p>
          <a:p>
            <a:r>
              <a:rPr lang="en-US" sz="2400" dirty="0"/>
              <a:t>It’s a mix of within the League and across the Association</a:t>
            </a:r>
          </a:p>
          <a:p>
            <a:pPr marL="0" indent="0">
              <a:buNone/>
            </a:pPr>
            <a:endParaRPr lang="en-US" dirty="0"/>
          </a:p>
        </p:txBody>
      </p:sp>
      <p:sp>
        <p:nvSpPr>
          <p:cNvPr id="3" name="Title 2"/>
          <p:cNvSpPr>
            <a:spLocks noGrp="1"/>
          </p:cNvSpPr>
          <p:nvPr>
            <p:ph type="title"/>
          </p:nvPr>
        </p:nvSpPr>
        <p:spPr/>
        <p:txBody>
          <a:bodyPr/>
          <a:lstStyle/>
          <a:p>
            <a:r>
              <a:rPr lang="en-US" sz="4400" dirty="0" smtClean="0">
                <a:solidFill>
                  <a:schemeClr val="accent2"/>
                </a:solidFill>
              </a:rPr>
              <a:t>It’s All About </a:t>
            </a:r>
            <a:r>
              <a:rPr lang="en-US" sz="4400" dirty="0" smtClean="0">
                <a:solidFill>
                  <a:schemeClr val="accent2"/>
                </a:solidFill>
                <a:effectLst>
                  <a:outerShdw blurRad="38100" dist="38100" dir="2700000" algn="tl">
                    <a:srgbClr val="000000">
                      <a:alpha val="43137"/>
                    </a:srgbClr>
                  </a:outerShdw>
                </a:effectLst>
              </a:rPr>
              <a:t>CONNECTIONS!</a:t>
            </a:r>
            <a:endParaRPr lang="en-US" sz="4400" dirty="0">
              <a:solidFill>
                <a:schemeClr val="accent2"/>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124200"/>
            <a:ext cx="2743200" cy="25943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21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gn="l"/>
            <a:r>
              <a:rPr lang="en-US" sz="4400" b="1" dirty="0">
                <a:solidFill>
                  <a:schemeClr val="accent2"/>
                </a:solidFill>
              </a:rPr>
              <a:t>Sample Opt-In Calendar</a:t>
            </a:r>
          </a:p>
        </p:txBody>
      </p:sp>
      <p:pic>
        <p:nvPicPr>
          <p:cNvPr id="4" name="Picture 3"/>
          <p:cNvPicPr>
            <a:picLocks noChangeAspect="1"/>
          </p:cNvPicPr>
          <p:nvPr/>
        </p:nvPicPr>
        <p:blipFill rotWithShape="1">
          <a:blip r:embed="rId2"/>
          <a:srcRect t="1306" r="1351" b="1999"/>
          <a:stretch/>
        </p:blipFill>
        <p:spPr>
          <a:xfrm>
            <a:off x="457200" y="1066800"/>
            <a:ext cx="8229600" cy="4810030"/>
          </a:xfrm>
          <a:prstGeom prst="rect">
            <a:avLst/>
          </a:prstGeom>
        </p:spPr>
      </p:pic>
    </p:spTree>
    <p:extLst>
      <p:ext uri="{BB962C8B-B14F-4D97-AF65-F5344CB8AC3E}">
        <p14:creationId xmlns:p14="http://schemas.microsoft.com/office/powerpoint/2010/main" val="64164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8833" y="1524000"/>
            <a:ext cx="8324849" cy="4114800"/>
          </a:xfrm>
        </p:spPr>
        <p:txBody>
          <a:bodyPr>
            <a:normAutofit/>
          </a:bodyPr>
          <a:lstStyle/>
          <a:p>
            <a:r>
              <a:rPr lang="en-US" sz="3200" dirty="0" smtClean="0">
                <a:solidFill>
                  <a:schemeClr val="tx1"/>
                </a:solidFill>
              </a:rPr>
              <a:t>What makes a General Membership Meeting </a:t>
            </a:r>
            <a:r>
              <a:rPr lang="en-US" sz="3200" b="1" dirty="0" smtClean="0">
                <a:solidFill>
                  <a:schemeClr val="accent2"/>
                </a:solidFill>
                <a:effectLst>
                  <a:outerShdw blurRad="38100" dist="38100" dir="2700000" algn="tl">
                    <a:srgbClr val="000000">
                      <a:alpha val="43137"/>
                    </a:srgbClr>
                  </a:outerShdw>
                </a:effectLst>
              </a:rPr>
              <a:t>GREAT?</a:t>
            </a:r>
            <a:endParaRPr lang="en-US" sz="3200" b="1" dirty="0">
              <a:solidFill>
                <a:schemeClr val="accent2"/>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sz="4400" dirty="0" smtClean="0">
                <a:solidFill>
                  <a:schemeClr val="accent2"/>
                </a:solidFill>
              </a:rPr>
              <a:t>“Make Meetings Worth My Time!”</a:t>
            </a:r>
            <a:endParaRPr lang="en-US" sz="44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078" y="2819400"/>
            <a:ext cx="4490357" cy="2514600"/>
          </a:xfrm>
          <a:prstGeom prst="rect">
            <a:avLst/>
          </a:prstGeom>
        </p:spPr>
      </p:pic>
    </p:spTree>
    <p:extLst>
      <p:ext uri="{BB962C8B-B14F-4D97-AF65-F5344CB8AC3E}">
        <p14:creationId xmlns:p14="http://schemas.microsoft.com/office/powerpoint/2010/main" val="2997549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1" y="1143000"/>
            <a:ext cx="7848600" cy="4724400"/>
          </a:xfrm>
        </p:spPr>
        <p:txBody>
          <a:bodyPr>
            <a:normAutofit/>
          </a:bodyPr>
          <a:lstStyle/>
          <a:p>
            <a:pPr marL="0" lvl="0" indent="0">
              <a:buNone/>
            </a:pPr>
            <a:r>
              <a:rPr lang="en-US" sz="3000" dirty="0"/>
              <a:t>Understand the </a:t>
            </a:r>
            <a:r>
              <a:rPr lang="en-US" sz="3000" dirty="0" smtClean="0"/>
              <a:t>changing expectations of today’s Junior League Member</a:t>
            </a:r>
            <a:endParaRPr lang="en-US" sz="3000" dirty="0"/>
          </a:p>
          <a:p>
            <a:pPr marL="0" lvl="0" indent="0">
              <a:buNone/>
            </a:pPr>
            <a:endParaRPr lang="en-US" sz="1100" dirty="0" smtClean="0"/>
          </a:p>
          <a:p>
            <a:pPr marL="0" lvl="0" indent="0">
              <a:buNone/>
            </a:pPr>
            <a:r>
              <a:rPr lang="en-US" sz="3000" dirty="0" smtClean="0"/>
              <a:t>Learn the elements of a new “member-centric” engagement model</a:t>
            </a:r>
          </a:p>
          <a:p>
            <a:pPr marL="0" lvl="0" indent="0">
              <a:buNone/>
            </a:pPr>
            <a:endParaRPr lang="en-US" sz="1100" dirty="0"/>
          </a:p>
          <a:p>
            <a:pPr marL="0" lvl="0" indent="0">
              <a:buNone/>
            </a:pPr>
            <a:r>
              <a:rPr lang="en-US" sz="3000" dirty="0"/>
              <a:t>Design </a:t>
            </a:r>
            <a:r>
              <a:rPr lang="en-US" sz="3000" dirty="0" smtClean="0"/>
              <a:t>the way forward</a:t>
            </a:r>
            <a:endParaRPr lang="en-US" sz="3000" dirty="0"/>
          </a:p>
        </p:txBody>
      </p:sp>
      <p:sp>
        <p:nvSpPr>
          <p:cNvPr id="3" name="Title 2"/>
          <p:cNvSpPr>
            <a:spLocks noGrp="1"/>
          </p:cNvSpPr>
          <p:nvPr>
            <p:ph type="title"/>
          </p:nvPr>
        </p:nvSpPr>
        <p:spPr/>
        <p:txBody>
          <a:bodyPr/>
          <a:lstStyle/>
          <a:p>
            <a:r>
              <a:rPr lang="en-US" sz="4400" dirty="0" smtClean="0">
                <a:solidFill>
                  <a:schemeClr val="accent2"/>
                </a:solidFill>
              </a:rPr>
              <a:t>Objectives:</a:t>
            </a:r>
            <a:endParaRPr lang="en-US" sz="4400" dirty="0">
              <a:solidFill>
                <a:schemeClr val="accent2"/>
              </a:solidFill>
            </a:endParaRPr>
          </a:p>
        </p:txBody>
      </p:sp>
      <p:sp>
        <p:nvSpPr>
          <p:cNvPr id="6" name="TextBox 5"/>
          <p:cNvSpPr txBox="1"/>
          <p:nvPr/>
        </p:nvSpPr>
        <p:spPr>
          <a:xfrm>
            <a:off x="469669" y="1307177"/>
            <a:ext cx="597132" cy="702425"/>
          </a:xfrm>
          <a:prstGeom prst="rect">
            <a:avLst/>
          </a:prstGeom>
          <a:solidFill>
            <a:schemeClr val="accent2"/>
          </a:solidFill>
        </p:spPr>
        <p:txBody>
          <a:bodyPr wrap="square" lIns="0" tIns="0" rIns="0" bIns="0" rtlCol="0">
            <a:noAutofit/>
          </a:bodyPr>
          <a:lstStyle/>
          <a:p>
            <a:pPr algn="ctr">
              <a:lnSpc>
                <a:spcPct val="100000"/>
              </a:lnSpc>
            </a:pPr>
            <a:r>
              <a:rPr lang="en-US" sz="4000" b="1" spc="-80" baseline="0" dirty="0" smtClean="0">
                <a:ln>
                  <a:solidFill>
                    <a:schemeClr val="accent1">
                      <a:alpha val="0"/>
                    </a:schemeClr>
                  </a:solidFill>
                </a:ln>
                <a:solidFill>
                  <a:schemeClr val="bg1"/>
                </a:solidFill>
                <a:effectLst>
                  <a:outerShdw blurRad="38100" dist="38100" dir="2700000" algn="tl">
                    <a:srgbClr val="000000">
                      <a:alpha val="43137"/>
                    </a:srgbClr>
                  </a:outerShdw>
                </a:effectLst>
              </a:rPr>
              <a:t>1</a:t>
            </a:r>
          </a:p>
        </p:txBody>
      </p:sp>
      <p:sp>
        <p:nvSpPr>
          <p:cNvPr id="7" name="TextBox 6"/>
          <p:cNvSpPr txBox="1"/>
          <p:nvPr/>
        </p:nvSpPr>
        <p:spPr>
          <a:xfrm>
            <a:off x="439188" y="2590800"/>
            <a:ext cx="597132" cy="762000"/>
          </a:xfrm>
          <a:prstGeom prst="rect">
            <a:avLst/>
          </a:prstGeom>
          <a:solidFill>
            <a:schemeClr val="accent2"/>
          </a:solidFill>
        </p:spPr>
        <p:txBody>
          <a:bodyPr wrap="square" lIns="0" tIns="0" rIns="0" bIns="0" rtlCol="0">
            <a:noAutofit/>
          </a:bodyPr>
          <a:lstStyle/>
          <a:p>
            <a:pPr algn="ctr">
              <a:lnSpc>
                <a:spcPct val="100000"/>
              </a:lnSpc>
            </a:pPr>
            <a:r>
              <a:rPr lang="en-US" sz="4000" b="1" spc="-80" dirty="0">
                <a:ln>
                  <a:solidFill>
                    <a:schemeClr val="accent1">
                      <a:alpha val="0"/>
                    </a:schemeClr>
                  </a:solidFill>
                </a:ln>
                <a:solidFill>
                  <a:schemeClr val="bg1"/>
                </a:solidFill>
                <a:effectLst>
                  <a:outerShdw blurRad="38100" dist="38100" dir="2700000" algn="tl">
                    <a:srgbClr val="000000">
                      <a:alpha val="43137"/>
                    </a:srgbClr>
                  </a:outerShdw>
                </a:effectLst>
              </a:rPr>
              <a:t>2</a:t>
            </a:r>
            <a:endParaRPr lang="en-US" sz="4000" b="1" spc="-80" baseline="0" dirty="0" smtClean="0">
              <a:ln>
                <a:solidFill>
                  <a:schemeClr val="accent1">
                    <a:alpha val="0"/>
                  </a:schemeClr>
                </a:solidFill>
              </a:ln>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439188" y="3810001"/>
            <a:ext cx="597132" cy="685800"/>
          </a:xfrm>
          <a:prstGeom prst="rect">
            <a:avLst/>
          </a:prstGeom>
          <a:solidFill>
            <a:schemeClr val="accent2"/>
          </a:solidFill>
        </p:spPr>
        <p:txBody>
          <a:bodyPr wrap="square" lIns="0" tIns="0" rIns="0" bIns="0" rtlCol="0">
            <a:noAutofit/>
          </a:bodyPr>
          <a:lstStyle/>
          <a:p>
            <a:pPr algn="ctr">
              <a:lnSpc>
                <a:spcPct val="100000"/>
              </a:lnSpc>
            </a:pPr>
            <a:r>
              <a:rPr lang="en-US" sz="4000" b="1" spc="-80" dirty="0">
                <a:ln>
                  <a:solidFill>
                    <a:schemeClr val="accent1">
                      <a:alpha val="0"/>
                    </a:schemeClr>
                  </a:solidFill>
                </a:ln>
                <a:solidFill>
                  <a:schemeClr val="bg1"/>
                </a:solidFill>
                <a:effectLst>
                  <a:outerShdw blurRad="38100" dist="38100" dir="2700000" algn="tl">
                    <a:srgbClr val="000000">
                      <a:alpha val="43137"/>
                    </a:srgbClr>
                  </a:outerShdw>
                </a:effectLst>
              </a:rPr>
              <a:t>3</a:t>
            </a:r>
            <a:endParaRPr lang="en-US" sz="4000" b="1" spc="-80" baseline="0" dirty="0" smtClean="0">
              <a:ln>
                <a:solidFill>
                  <a:schemeClr val="accent1">
                    <a:alpha val="0"/>
                  </a:schemeClr>
                </a:solidFill>
              </a:ln>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2"/>
          <a:stretch>
            <a:fillRect/>
          </a:stretch>
        </p:blipFill>
        <p:spPr>
          <a:xfrm>
            <a:off x="5638800" y="3352800"/>
            <a:ext cx="2859023" cy="2099882"/>
          </a:xfrm>
          <a:prstGeom prst="rect">
            <a:avLst/>
          </a:prstGeom>
        </p:spPr>
      </p:pic>
    </p:spTree>
    <p:extLst>
      <p:ext uri="{BB962C8B-B14F-4D97-AF65-F5344CB8AC3E}">
        <p14:creationId xmlns:p14="http://schemas.microsoft.com/office/powerpoint/2010/main" val="131053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Member’s voice/choice is reflected in the League’s strategic direction and work </a:t>
            </a:r>
          </a:p>
          <a:p>
            <a:r>
              <a:rPr lang="en-US" dirty="0"/>
              <a:t>Members are able to adjust their League commitment to the time they have available</a:t>
            </a:r>
          </a:p>
          <a:p>
            <a:r>
              <a:rPr lang="en-US" dirty="0"/>
              <a:t>Members are able to contribute their talents effectively and efficiently to the League’s work </a:t>
            </a:r>
          </a:p>
          <a:p>
            <a:r>
              <a:rPr lang="en-US" dirty="0"/>
              <a:t>Members have opportunities to develop their knowledge and skills for community and civic leadership</a:t>
            </a:r>
          </a:p>
          <a:p>
            <a:r>
              <a:rPr lang="en-US" dirty="0"/>
              <a:t>Members have a variety of opportunities to connect with others within the League and the Association</a:t>
            </a:r>
          </a:p>
          <a:p>
            <a:r>
              <a:rPr lang="en-US" dirty="0"/>
              <a:t>Members are satisfied Junior League Members</a:t>
            </a:r>
          </a:p>
          <a:p>
            <a:endParaRPr lang="en-US" dirty="0"/>
          </a:p>
        </p:txBody>
      </p:sp>
      <p:sp>
        <p:nvSpPr>
          <p:cNvPr id="3" name="Title 2"/>
          <p:cNvSpPr>
            <a:spLocks noGrp="1"/>
          </p:cNvSpPr>
          <p:nvPr>
            <p:ph type="title"/>
          </p:nvPr>
        </p:nvSpPr>
        <p:spPr/>
        <p:txBody>
          <a:bodyPr/>
          <a:lstStyle/>
          <a:p>
            <a:r>
              <a:rPr lang="en-US" sz="4400" dirty="0" smtClean="0">
                <a:solidFill>
                  <a:schemeClr val="accent2"/>
                </a:solidFill>
              </a:rPr>
              <a:t>Membership Rollout Target Outcomes</a:t>
            </a:r>
            <a:endParaRPr lang="en-US" sz="4400" dirty="0">
              <a:solidFill>
                <a:schemeClr val="accent2"/>
              </a:solidFill>
            </a:endParaRPr>
          </a:p>
        </p:txBody>
      </p:sp>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7696200" y="-30480"/>
            <a:ext cx="1766149" cy="1633537"/>
          </a:xfrm>
          <a:prstGeom prst="rect">
            <a:avLst/>
          </a:prstGeom>
        </p:spPr>
      </p:pic>
    </p:spTree>
    <p:extLst>
      <p:ext uri="{BB962C8B-B14F-4D97-AF65-F5344CB8AC3E}">
        <p14:creationId xmlns:p14="http://schemas.microsoft.com/office/powerpoint/2010/main" val="3070373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604" y="1164476"/>
            <a:ext cx="7696200" cy="4724400"/>
          </a:xfrm>
        </p:spPr>
        <p:txBody>
          <a:bodyPr>
            <a:normAutofit fontScale="92500" lnSpcReduction="20000"/>
          </a:bodyPr>
          <a:lstStyle/>
          <a:p>
            <a:pPr marL="1492250" indent="-1492250">
              <a:buNone/>
              <a:tabLst>
                <a:tab pos="1492250" algn="l"/>
              </a:tabLst>
            </a:pPr>
            <a:r>
              <a:rPr lang="en-US" sz="2800" b="1" dirty="0">
                <a:solidFill>
                  <a:schemeClr val="accent2"/>
                </a:solidFill>
              </a:rPr>
              <a:t>MYTH #1 </a:t>
            </a:r>
            <a:r>
              <a:rPr lang="en-US" sz="2800" b="1" dirty="0">
                <a:solidFill>
                  <a:srgbClr val="C00000"/>
                </a:solidFill>
              </a:rPr>
              <a:t>		</a:t>
            </a:r>
            <a:r>
              <a:rPr lang="en-US" sz="2800" dirty="0" smtClean="0">
                <a:solidFill>
                  <a:srgbClr val="080808"/>
                </a:solidFill>
              </a:rPr>
              <a:t>The </a:t>
            </a:r>
            <a:r>
              <a:rPr lang="en-US" sz="2800" dirty="0">
                <a:solidFill>
                  <a:srgbClr val="080808"/>
                </a:solidFill>
              </a:rPr>
              <a:t>new membership model 	</a:t>
            </a:r>
            <a:r>
              <a:rPr lang="en-US" sz="2800" dirty="0" smtClean="0">
                <a:solidFill>
                  <a:srgbClr val="080808"/>
                </a:solidFill>
              </a:rPr>
              <a:t>              	is commitment-free</a:t>
            </a:r>
            <a:r>
              <a:rPr lang="en-US" sz="2800" dirty="0">
                <a:solidFill>
                  <a:srgbClr val="080808"/>
                </a:solidFill>
              </a:rPr>
              <a:t>. </a:t>
            </a:r>
          </a:p>
          <a:p>
            <a:pPr marL="1492250" indent="-1492250">
              <a:buNone/>
              <a:tabLst>
                <a:tab pos="1492250" algn="l"/>
              </a:tabLst>
            </a:pPr>
            <a:endParaRPr lang="en-US" sz="900" b="1" dirty="0" smtClean="0">
              <a:solidFill>
                <a:srgbClr val="C00000"/>
              </a:solidFill>
            </a:endParaRPr>
          </a:p>
          <a:p>
            <a:pPr marL="1492250" indent="-1492250">
              <a:buNone/>
              <a:tabLst>
                <a:tab pos="1492250" algn="l"/>
              </a:tabLst>
            </a:pPr>
            <a:r>
              <a:rPr lang="en-US" sz="2800" b="1" dirty="0" smtClean="0">
                <a:solidFill>
                  <a:schemeClr val="accent2"/>
                </a:solidFill>
              </a:rPr>
              <a:t>MYTH </a:t>
            </a:r>
            <a:r>
              <a:rPr lang="en-US" sz="2800" b="1" dirty="0">
                <a:solidFill>
                  <a:schemeClr val="accent2"/>
                </a:solidFill>
              </a:rPr>
              <a:t>#2 </a:t>
            </a:r>
            <a:r>
              <a:rPr lang="en-US" sz="2800" b="1" dirty="0">
                <a:solidFill>
                  <a:srgbClr val="C00000"/>
                </a:solidFill>
              </a:rPr>
              <a:t>	</a:t>
            </a:r>
            <a:r>
              <a:rPr lang="en-US" sz="2800" b="1" dirty="0" smtClean="0">
                <a:solidFill>
                  <a:srgbClr val="C00000"/>
                </a:solidFill>
              </a:rPr>
              <a:t>	</a:t>
            </a:r>
            <a:r>
              <a:rPr lang="en-US" sz="2800" dirty="0" smtClean="0">
                <a:solidFill>
                  <a:srgbClr val="080808"/>
                </a:solidFill>
              </a:rPr>
              <a:t>We </a:t>
            </a:r>
            <a:r>
              <a:rPr lang="en-US" sz="2800" dirty="0">
                <a:solidFill>
                  <a:srgbClr val="080808"/>
                </a:solidFill>
              </a:rPr>
              <a:t>are getting rid of </a:t>
            </a:r>
            <a:r>
              <a:rPr lang="en-US" sz="2800" dirty="0" smtClean="0">
                <a:solidFill>
                  <a:srgbClr val="080808"/>
                </a:solidFill>
              </a:rPr>
              <a:t>GMMs                  I	in the new membership </a:t>
            </a:r>
            <a:r>
              <a:rPr lang="en-US" sz="2800" dirty="0">
                <a:solidFill>
                  <a:srgbClr val="080808"/>
                </a:solidFill>
              </a:rPr>
              <a:t>model.</a:t>
            </a:r>
          </a:p>
          <a:p>
            <a:pPr marL="1492250" indent="-1492250">
              <a:buNone/>
              <a:tabLst>
                <a:tab pos="1492250" algn="l"/>
              </a:tabLst>
            </a:pPr>
            <a:endParaRPr lang="en-US" sz="900" b="1" dirty="0" smtClean="0">
              <a:solidFill>
                <a:srgbClr val="C00000"/>
              </a:solidFill>
            </a:endParaRPr>
          </a:p>
          <a:p>
            <a:pPr marL="1492250" indent="-1492250">
              <a:buNone/>
              <a:tabLst>
                <a:tab pos="1492250" algn="l"/>
              </a:tabLst>
            </a:pPr>
            <a:r>
              <a:rPr lang="en-US" sz="2800" b="1" dirty="0" smtClean="0">
                <a:solidFill>
                  <a:schemeClr val="accent2"/>
                </a:solidFill>
              </a:rPr>
              <a:t>MYTH </a:t>
            </a:r>
            <a:r>
              <a:rPr lang="en-US" sz="2800" b="1" dirty="0">
                <a:solidFill>
                  <a:schemeClr val="accent2"/>
                </a:solidFill>
              </a:rPr>
              <a:t>#3 </a:t>
            </a:r>
            <a:r>
              <a:rPr lang="en-US" sz="2800" b="1" dirty="0">
                <a:solidFill>
                  <a:srgbClr val="C00000"/>
                </a:solidFill>
              </a:rPr>
              <a:t>	</a:t>
            </a:r>
            <a:r>
              <a:rPr lang="en-US" sz="2800" b="1" dirty="0" smtClean="0">
                <a:solidFill>
                  <a:srgbClr val="C00000"/>
                </a:solidFill>
              </a:rPr>
              <a:t>	</a:t>
            </a:r>
            <a:r>
              <a:rPr lang="en-US" sz="2800" dirty="0" smtClean="0">
                <a:solidFill>
                  <a:srgbClr val="080808"/>
                </a:solidFill>
              </a:rPr>
              <a:t>Nothing </a:t>
            </a:r>
            <a:r>
              <a:rPr lang="en-US" sz="2800" dirty="0">
                <a:solidFill>
                  <a:srgbClr val="080808"/>
                </a:solidFill>
              </a:rPr>
              <a:t>will get </a:t>
            </a:r>
            <a:r>
              <a:rPr lang="en-US" sz="2800" dirty="0" smtClean="0">
                <a:solidFill>
                  <a:srgbClr val="080808"/>
                </a:solidFill>
              </a:rPr>
              <a:t>accomplished because 	there </a:t>
            </a:r>
            <a:r>
              <a:rPr lang="en-US" sz="2800" dirty="0">
                <a:solidFill>
                  <a:srgbClr val="080808"/>
                </a:solidFill>
              </a:rPr>
              <a:t>are no requirements.</a:t>
            </a:r>
          </a:p>
          <a:p>
            <a:pPr marL="1492250" indent="-1492250">
              <a:buNone/>
              <a:tabLst>
                <a:tab pos="1492250" algn="l"/>
              </a:tabLst>
            </a:pPr>
            <a:endParaRPr lang="en-US" sz="900" b="1" dirty="0" smtClean="0">
              <a:solidFill>
                <a:srgbClr val="C00000"/>
              </a:solidFill>
            </a:endParaRPr>
          </a:p>
          <a:p>
            <a:pPr marL="1492250" indent="-1492250">
              <a:buNone/>
              <a:tabLst>
                <a:tab pos="1492250" algn="l"/>
              </a:tabLst>
            </a:pPr>
            <a:r>
              <a:rPr lang="en-US" sz="2800" b="1" dirty="0" smtClean="0">
                <a:solidFill>
                  <a:schemeClr val="accent2"/>
                </a:solidFill>
              </a:rPr>
              <a:t>MYTH </a:t>
            </a:r>
            <a:r>
              <a:rPr lang="en-US" sz="2800" b="1" dirty="0">
                <a:solidFill>
                  <a:schemeClr val="accent2"/>
                </a:solidFill>
              </a:rPr>
              <a:t>#4 </a:t>
            </a:r>
            <a:r>
              <a:rPr lang="en-US" sz="2800" b="1" dirty="0">
                <a:solidFill>
                  <a:srgbClr val="C00000"/>
                </a:solidFill>
              </a:rPr>
              <a:t>	</a:t>
            </a:r>
            <a:r>
              <a:rPr lang="en-US" sz="2800" dirty="0" smtClean="0">
                <a:solidFill>
                  <a:srgbClr val="080808"/>
                </a:solidFill>
              </a:rPr>
              <a:t>	The </a:t>
            </a:r>
            <a:r>
              <a:rPr lang="en-US" sz="2800" dirty="0">
                <a:solidFill>
                  <a:srgbClr val="080808"/>
                </a:solidFill>
              </a:rPr>
              <a:t>change happens immediately.</a:t>
            </a:r>
          </a:p>
          <a:p>
            <a:pPr marL="1492250" indent="-1492250">
              <a:buNone/>
              <a:tabLst>
                <a:tab pos="1492250" algn="l"/>
              </a:tabLst>
            </a:pPr>
            <a:endParaRPr lang="en-US" sz="900" b="1" dirty="0" smtClean="0">
              <a:solidFill>
                <a:srgbClr val="C00000"/>
              </a:solidFill>
            </a:endParaRPr>
          </a:p>
          <a:p>
            <a:pPr marL="1492250" indent="-1492250">
              <a:buNone/>
              <a:tabLst>
                <a:tab pos="1492250" algn="l"/>
              </a:tabLst>
            </a:pPr>
            <a:r>
              <a:rPr lang="en-US" sz="2800" b="1" dirty="0" smtClean="0">
                <a:solidFill>
                  <a:schemeClr val="accent2"/>
                </a:solidFill>
              </a:rPr>
              <a:t>MYTH </a:t>
            </a:r>
            <a:r>
              <a:rPr lang="en-US" sz="2800" b="1" dirty="0">
                <a:solidFill>
                  <a:schemeClr val="accent2"/>
                </a:solidFill>
              </a:rPr>
              <a:t>#5 </a:t>
            </a:r>
            <a:r>
              <a:rPr lang="en-US" sz="2800" b="1" dirty="0">
                <a:solidFill>
                  <a:srgbClr val="C00000"/>
                </a:solidFill>
              </a:rPr>
              <a:t>	</a:t>
            </a:r>
            <a:r>
              <a:rPr lang="en-US" sz="2800" b="1" dirty="0" smtClean="0">
                <a:solidFill>
                  <a:srgbClr val="C00000"/>
                </a:solidFill>
              </a:rPr>
              <a:t>	</a:t>
            </a:r>
            <a:r>
              <a:rPr lang="en-US" sz="2800" dirty="0" smtClean="0">
                <a:solidFill>
                  <a:srgbClr val="080808"/>
                </a:solidFill>
              </a:rPr>
              <a:t>We </a:t>
            </a:r>
            <a:r>
              <a:rPr lang="en-US" sz="2800" dirty="0">
                <a:solidFill>
                  <a:srgbClr val="080808"/>
                </a:solidFill>
              </a:rPr>
              <a:t>are eliminating membership </a:t>
            </a:r>
            <a:r>
              <a:rPr lang="en-US" sz="2800" dirty="0" smtClean="0">
                <a:solidFill>
                  <a:srgbClr val="080808"/>
                </a:solidFill>
              </a:rPr>
              <a:t>	categories</a:t>
            </a:r>
            <a:r>
              <a:rPr lang="en-US" sz="2800" dirty="0">
                <a:solidFill>
                  <a:srgbClr val="080808"/>
                </a:solidFill>
              </a:rPr>
              <a:t>.</a:t>
            </a:r>
          </a:p>
          <a:p>
            <a:pPr marL="0" indent="0">
              <a:buNone/>
            </a:pPr>
            <a:endParaRPr lang="en-US" sz="2800" dirty="0"/>
          </a:p>
        </p:txBody>
      </p:sp>
      <p:sp>
        <p:nvSpPr>
          <p:cNvPr id="3" name="Title 2"/>
          <p:cNvSpPr>
            <a:spLocks noGrp="1"/>
          </p:cNvSpPr>
          <p:nvPr>
            <p:ph type="title"/>
          </p:nvPr>
        </p:nvSpPr>
        <p:spPr>
          <a:xfrm>
            <a:off x="76200" y="237260"/>
            <a:ext cx="8324849" cy="762000"/>
          </a:xfrm>
        </p:spPr>
        <p:txBody>
          <a:bodyPr/>
          <a:lstStyle/>
          <a:p>
            <a:r>
              <a:rPr lang="en-US" sz="4400" dirty="0" smtClean="0">
                <a:solidFill>
                  <a:schemeClr val="accent2"/>
                </a:solidFill>
              </a:rPr>
              <a:t>Debunking the MYTHS</a:t>
            </a:r>
            <a:endParaRPr lang="en-US" sz="44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1" y="0"/>
            <a:ext cx="2590800" cy="2667000"/>
          </a:xfrm>
          <a:prstGeom prst="rect">
            <a:avLst/>
          </a:prstGeom>
        </p:spPr>
      </p:pic>
    </p:spTree>
    <p:extLst>
      <p:ext uri="{BB962C8B-B14F-4D97-AF65-F5344CB8AC3E}">
        <p14:creationId xmlns:p14="http://schemas.microsoft.com/office/powerpoint/2010/main" val="3136974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788629"/>
            <a:ext cx="8324849" cy="4724400"/>
          </a:xfrm>
        </p:spPr>
        <p:txBody>
          <a:bodyPr>
            <a:normAutofit/>
          </a:bodyPr>
          <a:lstStyle/>
          <a:p>
            <a:r>
              <a:rPr lang="en-US" sz="3200" dirty="0" smtClean="0">
                <a:solidFill>
                  <a:schemeClr val="tx1"/>
                </a:solidFill>
              </a:rPr>
              <a:t>What’s intriguing?</a:t>
            </a:r>
          </a:p>
          <a:p>
            <a:r>
              <a:rPr lang="en-US" sz="3200" dirty="0" smtClean="0">
                <a:solidFill>
                  <a:schemeClr val="tx1"/>
                </a:solidFill>
              </a:rPr>
              <a:t>What’s puzzling?</a:t>
            </a:r>
            <a:endParaRPr lang="en-US" sz="32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057400"/>
            <a:ext cx="2819400" cy="3674315"/>
          </a:xfrm>
          <a:prstGeom prst="rect">
            <a:avLst/>
          </a:prstGeom>
        </p:spPr>
      </p:pic>
    </p:spTree>
    <p:extLst>
      <p:ext uri="{BB962C8B-B14F-4D97-AF65-F5344CB8AC3E}">
        <p14:creationId xmlns:p14="http://schemas.microsoft.com/office/powerpoint/2010/main" val="2452906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0050" y="304800"/>
            <a:ext cx="8324849" cy="4724400"/>
          </a:xfrm>
        </p:spPr>
        <p:txBody>
          <a:bodyPr>
            <a:normAutofit/>
          </a:bodyPr>
          <a:lstStyle/>
          <a:p>
            <a:pPr marL="0" indent="0">
              <a:buNone/>
            </a:pPr>
            <a:r>
              <a:rPr lang="en-US" sz="4400" b="1" dirty="0" smtClean="0">
                <a:solidFill>
                  <a:schemeClr val="tx1"/>
                </a:solidFill>
              </a:rPr>
              <a:t>Start the conversation…..</a:t>
            </a:r>
            <a:endParaRPr lang="en-US" sz="4400" b="1" dirty="0">
              <a:solidFill>
                <a:schemeClr val="tx1"/>
              </a:solidFill>
            </a:endParaRPr>
          </a:p>
        </p:txBody>
      </p:sp>
      <p:pic>
        <p:nvPicPr>
          <p:cNvPr id="3" name="Picture 2"/>
          <p:cNvPicPr>
            <a:picLocks noChangeAspect="1"/>
          </p:cNvPicPr>
          <p:nvPr/>
        </p:nvPicPr>
        <p:blipFill rotWithShape="1">
          <a:blip r:embed="rId2"/>
          <a:srcRect t="50275"/>
          <a:stretch/>
        </p:blipFill>
        <p:spPr>
          <a:xfrm>
            <a:off x="533400" y="1295400"/>
            <a:ext cx="7753350" cy="4295775"/>
          </a:xfrm>
          <a:prstGeom prst="rect">
            <a:avLst/>
          </a:prstGeom>
        </p:spPr>
      </p:pic>
    </p:spTree>
    <p:extLst>
      <p:ext uri="{BB962C8B-B14F-4D97-AF65-F5344CB8AC3E}">
        <p14:creationId xmlns:p14="http://schemas.microsoft.com/office/powerpoint/2010/main" val="119554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4800" y="1905000"/>
            <a:ext cx="8324849" cy="762000"/>
          </a:xfrm>
        </p:spPr>
        <p:txBody>
          <a:bodyPr/>
          <a:lstStyle/>
          <a:p>
            <a:r>
              <a:rPr lang="en-US" sz="6000" dirty="0" smtClean="0"/>
              <a:t>Thank you!</a:t>
            </a:r>
            <a:r>
              <a:rPr lang="en-US" sz="6000" dirty="0"/>
              <a:t/>
            </a:r>
            <a:br>
              <a:rPr lang="en-US" sz="6000" dirty="0"/>
            </a:br>
            <a:r>
              <a:rPr lang="en-US" sz="6000" dirty="0" smtClean="0"/>
              <a:t/>
            </a:r>
            <a:br>
              <a:rPr lang="en-US" sz="6000" dirty="0" smtClean="0"/>
            </a:br>
            <a:r>
              <a:rPr lang="en-US" sz="4800" dirty="0" smtClean="0"/>
              <a:t>Adalton@ajli.org</a:t>
            </a:r>
            <a:br>
              <a:rPr lang="en-US" sz="4800" dirty="0" smtClean="0"/>
            </a:br>
            <a:endParaRPr lang="en-US" sz="4800" dirty="0"/>
          </a:p>
        </p:txBody>
      </p:sp>
    </p:spTree>
    <p:extLst>
      <p:ext uri="{BB962C8B-B14F-4D97-AF65-F5344CB8AC3E}">
        <p14:creationId xmlns:p14="http://schemas.microsoft.com/office/powerpoint/2010/main" val="1785339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228600"/>
            <a:ext cx="8324849" cy="762000"/>
          </a:xfrm>
        </p:spPr>
        <p:txBody>
          <a:bodyPr/>
          <a:lstStyle/>
          <a:p>
            <a:r>
              <a:rPr lang="en-US" sz="4400" dirty="0" smtClean="0">
                <a:solidFill>
                  <a:schemeClr val="accent2"/>
                </a:solidFill>
              </a:rPr>
              <a:t>Our “State of the Union”</a:t>
            </a:r>
            <a:endParaRPr lang="en-US" sz="4400" dirty="0">
              <a:solidFill>
                <a:schemeClr val="accent2"/>
              </a:solidFill>
            </a:endParaRPr>
          </a:p>
        </p:txBody>
      </p:sp>
      <p:sp>
        <p:nvSpPr>
          <p:cNvPr id="5" name="Rectangle 4"/>
          <p:cNvSpPr/>
          <p:nvPr/>
        </p:nvSpPr>
        <p:spPr>
          <a:xfrm>
            <a:off x="914400" y="1524000"/>
            <a:ext cx="3476624" cy="3962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smtClean="0"/>
          </a:p>
          <a:p>
            <a:pPr algn="ctr"/>
            <a:r>
              <a:rPr lang="en-US" sz="2200" b="1" u="sng" dirty="0" smtClean="0"/>
              <a:t>INTERNAL TRENDS</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Declining membership</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Eroding Junior League community impact</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Inflexible, hierarchical membership structure</a:t>
            </a:r>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p:txBody>
      </p:sp>
      <p:sp>
        <p:nvSpPr>
          <p:cNvPr id="7" name="Rectangle 6"/>
          <p:cNvSpPr/>
          <p:nvPr/>
        </p:nvSpPr>
        <p:spPr>
          <a:xfrm>
            <a:off x="4876800" y="1521229"/>
            <a:ext cx="3476624" cy="3962400"/>
          </a:xfrm>
          <a:prstGeom prst="rect">
            <a:avLst/>
          </a:prstGeom>
          <a:solidFill>
            <a:srgbClr val="6D825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smtClean="0"/>
          </a:p>
          <a:p>
            <a:pPr algn="ctr"/>
            <a:r>
              <a:rPr lang="en-US" sz="2200" b="1" u="sng" dirty="0" smtClean="0"/>
              <a:t>EXTERNAL TRENDS</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Explosive growth in nonprofits=competition</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Demand for civic leaders</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Increased focus on women’s development</a:t>
            </a:r>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p:txBody>
      </p:sp>
      <p:sp>
        <p:nvSpPr>
          <p:cNvPr id="8" name="TextBox 7"/>
          <p:cNvSpPr txBox="1"/>
          <p:nvPr/>
        </p:nvSpPr>
        <p:spPr>
          <a:xfrm>
            <a:off x="609600" y="990600"/>
            <a:ext cx="5345952" cy="444731"/>
          </a:xfrm>
          <a:prstGeom prst="rect">
            <a:avLst/>
          </a:prstGeom>
          <a:noFill/>
        </p:spPr>
        <p:txBody>
          <a:bodyPr wrap="square" lIns="0" tIns="0" rIns="0" bIns="0" rtlCol="0">
            <a:noAutofit/>
          </a:bodyPr>
          <a:lstStyle/>
          <a:p>
            <a:pPr>
              <a:lnSpc>
                <a:spcPct val="100000"/>
              </a:lnSpc>
            </a:pPr>
            <a:r>
              <a:rPr lang="en-US" sz="2600" b="1" spc="-80" dirty="0" smtClean="0">
                <a:ln>
                  <a:solidFill>
                    <a:schemeClr val="accent1">
                      <a:alpha val="0"/>
                    </a:schemeClr>
                  </a:solidFill>
                </a:ln>
              </a:rPr>
              <a:t>Research conducted in 2005:</a:t>
            </a:r>
            <a:endParaRPr lang="en-US" sz="2600" b="1" spc="-80" baseline="0" dirty="0" smtClean="0">
              <a:ln>
                <a:solidFill>
                  <a:schemeClr val="accent1">
                    <a:alpha val="0"/>
                  </a:schemeClr>
                </a:solidFill>
              </a:ln>
            </a:endParaRPr>
          </a:p>
        </p:txBody>
      </p:sp>
    </p:spTree>
    <p:extLst>
      <p:ext uri="{BB962C8B-B14F-4D97-AF65-F5344CB8AC3E}">
        <p14:creationId xmlns:p14="http://schemas.microsoft.com/office/powerpoint/2010/main" val="2874330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 y="152400"/>
            <a:ext cx="8229600" cy="732375"/>
          </a:xfrm>
        </p:spPr>
        <p:txBody>
          <a:bodyPr>
            <a:noAutofit/>
          </a:bodyPr>
          <a:lstStyle/>
          <a:p>
            <a:pPr algn="l"/>
            <a:r>
              <a:rPr lang="en-US" sz="4400" b="1" dirty="0">
                <a:solidFill>
                  <a:schemeClr val="accent2"/>
                </a:solidFill>
                <a:latin typeface="+mn-lt"/>
              </a:rPr>
              <a:t>How </a:t>
            </a:r>
            <a:r>
              <a:rPr lang="en-US" sz="4400" b="1" dirty="0" smtClean="0">
                <a:solidFill>
                  <a:schemeClr val="accent2"/>
                </a:solidFill>
                <a:latin typeface="+mn-lt"/>
              </a:rPr>
              <a:t>Did </a:t>
            </a:r>
            <a:r>
              <a:rPr lang="en-US" sz="4400" b="1" dirty="0">
                <a:solidFill>
                  <a:schemeClr val="accent2"/>
                </a:solidFill>
                <a:latin typeface="+mn-lt"/>
              </a:rPr>
              <a:t>W</a:t>
            </a:r>
            <a:r>
              <a:rPr lang="en-US" sz="4400" b="1" dirty="0" smtClean="0">
                <a:solidFill>
                  <a:schemeClr val="accent2"/>
                </a:solidFill>
                <a:latin typeface="+mn-lt"/>
              </a:rPr>
              <a:t>e </a:t>
            </a:r>
            <a:r>
              <a:rPr lang="en-US" sz="4400" b="1" dirty="0">
                <a:solidFill>
                  <a:schemeClr val="accent2"/>
                </a:solidFill>
                <a:latin typeface="+mn-lt"/>
              </a:rPr>
              <a:t>G</a:t>
            </a:r>
            <a:r>
              <a:rPr lang="en-US" sz="4400" b="1" dirty="0" smtClean="0">
                <a:solidFill>
                  <a:schemeClr val="accent2"/>
                </a:solidFill>
                <a:latin typeface="+mn-lt"/>
              </a:rPr>
              <a:t>et </a:t>
            </a:r>
            <a:r>
              <a:rPr lang="en-US" sz="4400" b="1" dirty="0">
                <a:solidFill>
                  <a:schemeClr val="accent2"/>
                </a:solidFill>
                <a:latin typeface="+mn-lt"/>
              </a:rPr>
              <a:t>H</a:t>
            </a:r>
            <a:r>
              <a:rPr lang="en-US" sz="4400" b="1" dirty="0" smtClean="0">
                <a:solidFill>
                  <a:schemeClr val="accent2"/>
                </a:solidFill>
                <a:latin typeface="+mn-lt"/>
              </a:rPr>
              <a:t>ere</a:t>
            </a:r>
            <a:r>
              <a:rPr lang="en-US" sz="4400" b="1" dirty="0">
                <a:solidFill>
                  <a:schemeClr val="accent2"/>
                </a:solidFill>
                <a:latin typeface="+mn-lt"/>
              </a:rPr>
              <a:t>?</a:t>
            </a:r>
          </a:p>
        </p:txBody>
      </p:sp>
      <p:sp>
        <p:nvSpPr>
          <p:cNvPr id="9" name="Content Placeholder 8"/>
          <p:cNvSpPr>
            <a:spLocks noGrp="1"/>
          </p:cNvSpPr>
          <p:nvPr>
            <p:ph idx="1"/>
          </p:nvPr>
        </p:nvSpPr>
        <p:spPr>
          <a:xfrm>
            <a:off x="487680" y="1143000"/>
            <a:ext cx="7886700" cy="4351338"/>
          </a:xfrm>
        </p:spPr>
        <p:txBody>
          <a:bodyPr/>
          <a:lstStyle/>
          <a:p>
            <a:pPr marL="0" indent="0" algn="ctr">
              <a:buNone/>
            </a:pPr>
            <a:r>
              <a:rPr lang="en-US" sz="2800" dirty="0"/>
              <a:t>Our current model asks the most when busiest – the least when less busy</a:t>
            </a:r>
          </a:p>
          <a:p>
            <a:pPr marL="0" indent="0">
              <a:buNone/>
            </a:pP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6440" y="2133600"/>
            <a:ext cx="6991119" cy="3827404"/>
          </a:xfrm>
          <a:prstGeom prst="rect">
            <a:avLst/>
          </a:prstGeom>
        </p:spPr>
      </p:pic>
    </p:spTree>
    <p:extLst>
      <p:ext uri="{BB962C8B-B14F-4D97-AF65-F5344CB8AC3E}">
        <p14:creationId xmlns:p14="http://schemas.microsoft.com/office/powerpoint/2010/main" val="56302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bwMode="auto">
          <a:xfrm>
            <a:off x="95341" y="96247"/>
            <a:ext cx="8229600" cy="7862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l"/>
            <a:r>
              <a:rPr lang="en-US" sz="4400" b="1" dirty="0">
                <a:solidFill>
                  <a:schemeClr val="accent2"/>
                </a:solidFill>
                <a:latin typeface="+mn-lt"/>
              </a:rPr>
              <a:t>How </a:t>
            </a:r>
            <a:r>
              <a:rPr lang="en-US" sz="4400" b="1" dirty="0" smtClean="0">
                <a:solidFill>
                  <a:schemeClr val="accent2"/>
                </a:solidFill>
                <a:latin typeface="+mn-lt"/>
              </a:rPr>
              <a:t>Things </a:t>
            </a:r>
            <a:r>
              <a:rPr lang="en-US" sz="4400" b="1" dirty="0">
                <a:solidFill>
                  <a:schemeClr val="accent2"/>
                </a:solidFill>
                <a:latin typeface="+mn-lt"/>
              </a:rPr>
              <a:t>H</a:t>
            </a:r>
            <a:r>
              <a:rPr lang="en-US" sz="4400" b="1" dirty="0" smtClean="0">
                <a:solidFill>
                  <a:schemeClr val="accent2"/>
                </a:solidFill>
                <a:latin typeface="+mn-lt"/>
              </a:rPr>
              <a:t>ave </a:t>
            </a:r>
            <a:r>
              <a:rPr lang="en-US" sz="4400" b="1" dirty="0">
                <a:solidFill>
                  <a:schemeClr val="accent2"/>
                </a:solidFill>
                <a:latin typeface="+mn-lt"/>
              </a:rPr>
              <a:t>C</a:t>
            </a:r>
            <a:r>
              <a:rPr lang="en-US" sz="4400" b="1" dirty="0" smtClean="0">
                <a:solidFill>
                  <a:schemeClr val="accent2"/>
                </a:solidFill>
                <a:latin typeface="+mn-lt"/>
              </a:rPr>
              <a:t>hanged</a:t>
            </a:r>
            <a:endParaRPr lang="en-US" sz="4400" b="1" dirty="0">
              <a:solidFill>
                <a:schemeClr val="accent2"/>
              </a:solidFill>
              <a:latin typeface="+mn-lt"/>
            </a:endParaRPr>
          </a:p>
        </p:txBody>
      </p:sp>
      <p:sp>
        <p:nvSpPr>
          <p:cNvPr id="27653" name="Content Placeholder 7"/>
          <p:cNvSpPr>
            <a:spLocks noGrp="1"/>
          </p:cNvSpPr>
          <p:nvPr>
            <p:ph sz="quarter" idx="4294967295"/>
          </p:nvPr>
        </p:nvSpPr>
        <p:spPr>
          <a:xfrm>
            <a:off x="4571999" y="3157601"/>
            <a:ext cx="4324559" cy="2941637"/>
          </a:xfrm>
        </p:spPr>
        <p:txBody>
          <a:bodyPr>
            <a:noAutofit/>
          </a:bodyPr>
          <a:lstStyle/>
          <a:p>
            <a:pPr algn="ctr">
              <a:buNone/>
            </a:pPr>
            <a:r>
              <a:rPr lang="en-US" sz="2800" b="1" dirty="0" smtClean="0">
                <a:solidFill>
                  <a:schemeClr val="tx1"/>
                </a:solidFill>
              </a:rPr>
              <a:t>Leveraging Our Members</a:t>
            </a:r>
            <a:r>
              <a:rPr lang="en-US" sz="2800" b="1" dirty="0">
                <a:solidFill>
                  <a:schemeClr val="tx1"/>
                </a:solidFill>
              </a:rPr>
              <a:t>’ E</a:t>
            </a:r>
            <a:r>
              <a:rPr lang="en-US" sz="2800" b="1" dirty="0" smtClean="0">
                <a:solidFill>
                  <a:schemeClr val="tx1"/>
                </a:solidFill>
              </a:rPr>
              <a:t>xperiences</a:t>
            </a:r>
          </a:p>
          <a:p>
            <a:pPr marL="231775" indent="-231775">
              <a:buClr>
                <a:srgbClr val="C00000"/>
              </a:buClr>
            </a:pPr>
            <a:endParaRPr lang="en-US" sz="1000" dirty="0" smtClean="0"/>
          </a:p>
          <a:p>
            <a:pPr marL="231775" indent="-231775">
              <a:buClr>
                <a:srgbClr val="C00000"/>
              </a:buClr>
            </a:pPr>
            <a:r>
              <a:rPr lang="en-US" sz="2400" dirty="0" smtClean="0"/>
              <a:t>Employed</a:t>
            </a:r>
            <a:endParaRPr lang="en-US" sz="2400" dirty="0"/>
          </a:p>
          <a:p>
            <a:pPr marL="231775" indent="-231775">
              <a:buClr>
                <a:srgbClr val="C00000"/>
              </a:buClr>
            </a:pPr>
            <a:r>
              <a:rPr lang="en-US" sz="2400" dirty="0"/>
              <a:t>Families (in all </a:t>
            </a:r>
            <a:r>
              <a:rPr lang="en-US" sz="2400" dirty="0" smtClean="0"/>
              <a:t>stages)</a:t>
            </a:r>
          </a:p>
          <a:p>
            <a:pPr marL="231775" indent="-231775">
              <a:buClr>
                <a:srgbClr val="C00000"/>
              </a:buClr>
            </a:pPr>
            <a:r>
              <a:rPr lang="en-US" sz="2400" dirty="0" smtClean="0"/>
              <a:t>Extensive </a:t>
            </a:r>
            <a:r>
              <a:rPr lang="en-US" sz="2400" dirty="0"/>
              <a:t>volunteer experience </a:t>
            </a:r>
            <a:r>
              <a:rPr lang="en-US" sz="2400" dirty="0" smtClean="0"/>
              <a:t>and education </a:t>
            </a:r>
            <a:r>
              <a:rPr lang="en-US" sz="2400" dirty="0"/>
              <a:t>when she joins</a:t>
            </a:r>
          </a:p>
          <a:p>
            <a:pPr marL="231775" indent="-231775">
              <a:buClr>
                <a:srgbClr val="C00000"/>
              </a:buClr>
            </a:pPr>
            <a:endParaRPr lang="en-US" sz="2800" dirty="0"/>
          </a:p>
          <a:p>
            <a:pPr>
              <a:buFontTx/>
              <a:buNone/>
            </a:pPr>
            <a:endParaRPr lang="en-US" sz="2800" dirty="0">
              <a:solidFill>
                <a:srgbClr val="C00000"/>
              </a:solidFill>
            </a:endParaRPr>
          </a:p>
          <a:p>
            <a:pPr>
              <a:buFontTx/>
              <a:buNone/>
            </a:pPr>
            <a:endParaRPr lang="en-US" sz="2800" dirty="0">
              <a:solidFill>
                <a:srgbClr val="C00000"/>
              </a:solidFill>
            </a:endParaRPr>
          </a:p>
          <a:p>
            <a:pPr>
              <a:buFontTx/>
              <a:buNone/>
            </a:pPr>
            <a:endParaRPr lang="en-US" sz="2800" dirty="0">
              <a:solidFill>
                <a:srgbClr val="C00000"/>
              </a:solidFill>
            </a:endParaRPr>
          </a:p>
          <a:p>
            <a:pPr>
              <a:buFontTx/>
              <a:buNone/>
            </a:pPr>
            <a:endParaRPr lang="en-US" sz="2800" dirty="0"/>
          </a:p>
        </p:txBody>
      </p:sp>
      <p:sp>
        <p:nvSpPr>
          <p:cNvPr id="27651" name="Content Placeholder 5"/>
          <p:cNvSpPr>
            <a:spLocks noGrp="1"/>
          </p:cNvSpPr>
          <p:nvPr>
            <p:ph sz="half" idx="4294967295"/>
          </p:nvPr>
        </p:nvSpPr>
        <p:spPr>
          <a:xfrm>
            <a:off x="244569" y="3429000"/>
            <a:ext cx="4040188" cy="2819400"/>
          </a:xfrm>
        </p:spPr>
        <p:txBody>
          <a:bodyPr>
            <a:noAutofit/>
          </a:bodyPr>
          <a:lstStyle/>
          <a:p>
            <a:pPr algn="ctr">
              <a:buNone/>
            </a:pPr>
            <a:r>
              <a:rPr lang="en-US" sz="2800" b="1" dirty="0">
                <a:solidFill>
                  <a:schemeClr val="tx1"/>
                </a:solidFill>
              </a:rPr>
              <a:t>O</a:t>
            </a:r>
            <a:r>
              <a:rPr lang="en-US" sz="2800" b="1" dirty="0" smtClean="0">
                <a:solidFill>
                  <a:schemeClr val="tx1"/>
                </a:solidFill>
              </a:rPr>
              <a:t>ne Size Fits </a:t>
            </a:r>
            <a:r>
              <a:rPr lang="en-US" sz="2800" b="1" dirty="0">
                <a:solidFill>
                  <a:schemeClr val="tx1"/>
                </a:solidFill>
              </a:rPr>
              <a:t>A</a:t>
            </a:r>
            <a:r>
              <a:rPr lang="en-US" sz="2800" b="1" dirty="0" smtClean="0">
                <a:solidFill>
                  <a:schemeClr val="tx1"/>
                </a:solidFill>
              </a:rPr>
              <a:t>ll</a:t>
            </a:r>
            <a:endParaRPr lang="en-US" sz="2800" b="1" dirty="0">
              <a:solidFill>
                <a:schemeClr val="tx1"/>
              </a:solidFill>
            </a:endParaRPr>
          </a:p>
          <a:p>
            <a:pPr marL="231775" indent="-231775">
              <a:buClr>
                <a:srgbClr val="C00000"/>
              </a:buClr>
            </a:pPr>
            <a:endParaRPr lang="en-US" sz="1000" dirty="0" smtClean="0"/>
          </a:p>
          <a:p>
            <a:pPr marL="231775" indent="-231775">
              <a:buClr>
                <a:srgbClr val="C00000"/>
              </a:buClr>
            </a:pPr>
            <a:r>
              <a:rPr lang="en-US" sz="2400" dirty="0" smtClean="0"/>
              <a:t>Members </a:t>
            </a:r>
            <a:r>
              <a:rPr lang="en-US" sz="2400" dirty="0"/>
              <a:t>lacked community knowledge</a:t>
            </a:r>
          </a:p>
          <a:p>
            <a:pPr marL="231775" indent="-231775">
              <a:buClr>
                <a:srgbClr val="C00000"/>
              </a:buClr>
            </a:pPr>
            <a:r>
              <a:rPr lang="en-US" sz="2400" dirty="0"/>
              <a:t>“Command and control” leadership</a:t>
            </a:r>
          </a:p>
          <a:p>
            <a:pPr marL="231775" indent="-231775">
              <a:buClr>
                <a:srgbClr val="C00000"/>
              </a:buClr>
            </a:pPr>
            <a:r>
              <a:rPr lang="en-US" sz="2400" dirty="0"/>
              <a:t>Our “chronological” </a:t>
            </a:r>
            <a:r>
              <a:rPr lang="en-US" sz="2400" dirty="0" smtClean="0"/>
              <a:t>lives</a:t>
            </a:r>
          </a:p>
          <a:p>
            <a:pPr>
              <a:buFontTx/>
              <a:buNone/>
            </a:pPr>
            <a:endParaRPr lang="en-US" sz="2800" dirty="0"/>
          </a:p>
          <a:p>
            <a:pPr>
              <a:buFontTx/>
              <a:buNone/>
            </a:pPr>
            <a:r>
              <a:rPr lang="en-US" sz="2800" dirty="0">
                <a:solidFill>
                  <a:srgbClr val="C00000"/>
                </a:solidFill>
              </a:rPr>
              <a:t>    </a:t>
            </a:r>
            <a:endParaRPr lang="en-US" sz="2800" dirty="0"/>
          </a:p>
        </p:txBody>
      </p:sp>
      <p:pic>
        <p:nvPicPr>
          <p:cNvPr id="9" name="Picture 2" descr="https://www.jlraleigh.org/ama/orig/History/History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168554"/>
            <a:ext cx="2368017"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4" descr="https://www.jlbalt.org/ama/orig/2014_2015/Carol_Goodma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71304" y="1086869"/>
            <a:ext cx="1525950" cy="1915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4183959" y="1558561"/>
            <a:ext cx="985838" cy="829469"/>
          </a:xfrm>
          <a:prstGeom prst="rect">
            <a:avLst/>
          </a:prstGeom>
          <a:solidFill>
            <a:schemeClr val="accent1">
              <a:lumMod val="20000"/>
              <a:lumOff val="80000"/>
            </a:schemeClr>
          </a:solidFill>
        </p:spPr>
        <p:txBody>
          <a:bodyPr wrap="square" lIns="0" tIns="0" rIns="0" bIns="0" rtlCol="0" anchor="ctr">
            <a:noAutofit/>
          </a:bodyPr>
          <a:lstStyle/>
          <a:p>
            <a:pPr>
              <a:lnSpc>
                <a:spcPct val="100000"/>
              </a:lnSpc>
            </a:pPr>
            <a:r>
              <a:rPr lang="en-US" sz="4800" b="1" spc="-80" baseline="0" dirty="0">
                <a:ln>
                  <a:solidFill>
                    <a:schemeClr val="accent1">
                      <a:alpha val="0"/>
                    </a:schemeClr>
                  </a:solidFill>
                </a:ln>
                <a:solidFill>
                  <a:schemeClr val="bg1"/>
                </a:solidFill>
              </a:rPr>
              <a:t> </a:t>
            </a:r>
            <a:r>
              <a:rPr lang="en-US" sz="4800" b="1" spc="-80" baseline="0" dirty="0">
                <a:ln>
                  <a:solidFill>
                    <a:schemeClr val="accent1">
                      <a:alpha val="0"/>
                    </a:schemeClr>
                  </a:solidFill>
                </a:ln>
              </a:rPr>
              <a:t>vs</a:t>
            </a:r>
          </a:p>
        </p:txBody>
      </p:sp>
      <p:cxnSp>
        <p:nvCxnSpPr>
          <p:cNvPr id="3" name="Straight Connector 2"/>
          <p:cNvCxnSpPr/>
          <p:nvPr/>
        </p:nvCxnSpPr>
        <p:spPr>
          <a:xfrm>
            <a:off x="261094" y="3864033"/>
            <a:ext cx="397942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76878" y="3886200"/>
            <a:ext cx="4114800" cy="0"/>
          </a:xfrm>
          <a:prstGeom prst="line">
            <a:avLst/>
          </a:prstGeom>
          <a:ln w="28575"/>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73699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229600" cy="1143000"/>
          </a:xfrm>
        </p:spPr>
        <p:txBody>
          <a:bodyPr>
            <a:noAutofit/>
          </a:bodyPr>
          <a:lstStyle/>
          <a:p>
            <a:pPr algn="l"/>
            <a:r>
              <a:rPr lang="en-US" sz="4400" b="1" dirty="0" smtClean="0">
                <a:solidFill>
                  <a:schemeClr val="accent2"/>
                </a:solidFill>
                <a:latin typeface="+mn-lt"/>
              </a:rPr>
              <a:t>The Expectations of Today’s Members</a:t>
            </a:r>
            <a:endParaRPr lang="en-US" sz="4400" b="1" dirty="0">
              <a:solidFill>
                <a:schemeClr val="accent2"/>
              </a:solidFill>
              <a:latin typeface="+mn-l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4800" y="1219200"/>
            <a:ext cx="3421568" cy="2608496"/>
          </a:xfrm>
          <a:prstGeom prst="rect">
            <a:avLst/>
          </a:prstGeom>
        </p:spPr>
      </p:pic>
      <p:pic>
        <p:nvPicPr>
          <p:cNvPr id="1026" name="Picture 2" descr="Image result for millennials average attention span 8 second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5528" y="1524000"/>
            <a:ext cx="2811787" cy="2552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55763" y="3581400"/>
            <a:ext cx="3225590" cy="24281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val="0"/>
              </a:ext>
            </a:extLst>
          </a:blip>
          <a:srcRect l="153" t="11610" r="-153" b="10057"/>
          <a:stretch/>
        </p:blipFill>
        <p:spPr>
          <a:xfrm>
            <a:off x="5281353" y="3890579"/>
            <a:ext cx="3536461" cy="2077670"/>
          </a:xfrm>
          <a:prstGeom prst="rect">
            <a:avLst/>
          </a:prstGeom>
        </p:spPr>
      </p:pic>
    </p:spTree>
    <p:extLst>
      <p:ext uri="{BB962C8B-B14F-4D97-AF65-F5344CB8AC3E}">
        <p14:creationId xmlns:p14="http://schemas.microsoft.com/office/powerpoint/2010/main" val="426301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smtClean="0">
                <a:solidFill>
                  <a:schemeClr val="accent2"/>
                </a:solidFill>
                <a:latin typeface="+mn-lt"/>
              </a:rPr>
              <a:t>Our </a:t>
            </a:r>
            <a:r>
              <a:rPr lang="en-US" sz="4400" b="1" dirty="0">
                <a:solidFill>
                  <a:schemeClr val="accent2"/>
                </a:solidFill>
                <a:latin typeface="+mn-lt"/>
              </a:rPr>
              <a:t>Transformation</a:t>
            </a:r>
            <a:r>
              <a:rPr lang="en-US" sz="4400" b="1" dirty="0" smtClean="0">
                <a:solidFill>
                  <a:schemeClr val="accent2"/>
                </a:solidFill>
                <a:latin typeface="+mn-lt"/>
              </a:rPr>
              <a:t> Goal</a:t>
            </a:r>
            <a:endParaRPr lang="en-US" sz="4400" b="1" dirty="0">
              <a:solidFill>
                <a:schemeClr val="accent2"/>
              </a:solidFill>
              <a:latin typeface="+mn-lt"/>
            </a:endParaRPr>
          </a:p>
        </p:txBody>
      </p:sp>
      <p:pic>
        <p:nvPicPr>
          <p:cNvPr id="4" name="Picture 3" descr="t_goal.png"/>
          <p:cNvPicPr>
            <a:picLocks noChangeAspect="1"/>
          </p:cNvPicPr>
          <p:nvPr/>
        </p:nvPicPr>
        <p:blipFill rotWithShape="1">
          <a:blip r:embed="rId3" cstate="email">
            <a:extLst>
              <a:ext uri="{28A0092B-C50C-407E-A947-70E740481C1C}">
                <a14:useLocalDpi xmlns:a14="http://schemas.microsoft.com/office/drawing/2010/main" val="0"/>
              </a:ext>
            </a:extLst>
          </a:blip>
          <a:srcRect l="4396" r="1534"/>
          <a:stretch/>
        </p:blipFill>
        <p:spPr>
          <a:xfrm>
            <a:off x="659933" y="1295400"/>
            <a:ext cx="7671732" cy="3441525"/>
          </a:xfrm>
          <a:prstGeom prst="rect">
            <a:avLst/>
          </a:prstGeom>
        </p:spPr>
      </p:pic>
      <p:sp>
        <p:nvSpPr>
          <p:cNvPr id="7" name="Rectangle 6"/>
          <p:cNvSpPr/>
          <p:nvPr/>
        </p:nvSpPr>
        <p:spPr>
          <a:xfrm>
            <a:off x="179854" y="4979257"/>
            <a:ext cx="8631891" cy="790345"/>
          </a:xfrm>
          <a:prstGeom prst="rect">
            <a:avLst/>
          </a:prstGeom>
        </p:spPr>
        <p:txBody>
          <a:bodyPr wrap="square" anchor="ctr" anchorCtr="0">
            <a:spAutoFit/>
          </a:bodyPr>
          <a:lstStyle/>
          <a:p>
            <a:pPr algn="ctr">
              <a:lnSpc>
                <a:spcPct val="80000"/>
              </a:lnSpc>
            </a:pPr>
            <a:r>
              <a:rPr lang="en-US" sz="2800" b="1" i="1" dirty="0">
                <a:latin typeface="+mn-lt"/>
              </a:rPr>
              <a:t>A network of women empowered as </a:t>
            </a:r>
            <a:endParaRPr lang="en-US" sz="2800" b="1" i="1" dirty="0" smtClean="0">
              <a:latin typeface="+mn-lt"/>
            </a:endParaRPr>
          </a:p>
          <a:p>
            <a:pPr algn="ctr">
              <a:lnSpc>
                <a:spcPct val="80000"/>
              </a:lnSpc>
            </a:pPr>
            <a:r>
              <a:rPr lang="en-US" sz="2800" b="1" i="1" dirty="0" smtClean="0">
                <a:latin typeface="+mn-lt"/>
              </a:rPr>
              <a:t>leaders </a:t>
            </a:r>
            <a:r>
              <a:rPr lang="en-US" sz="2800" b="1" i="1" dirty="0">
                <a:latin typeface="+mn-lt"/>
              </a:rPr>
              <a:t>creating community change</a:t>
            </a:r>
          </a:p>
        </p:txBody>
      </p:sp>
    </p:spTree>
    <p:extLst>
      <p:ext uri="{BB962C8B-B14F-4D97-AF65-F5344CB8AC3E}">
        <p14:creationId xmlns:p14="http://schemas.microsoft.com/office/powerpoint/2010/main" val="57498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a:solidFill>
                  <a:schemeClr val="accent2"/>
                </a:solidFill>
                <a:latin typeface="+mn-lt"/>
              </a:rPr>
              <a:t>Our Transformation Approach</a:t>
            </a:r>
          </a:p>
        </p:txBody>
      </p:sp>
      <p:sp>
        <p:nvSpPr>
          <p:cNvPr id="4" name="Oval 3"/>
          <p:cNvSpPr/>
          <p:nvPr/>
        </p:nvSpPr>
        <p:spPr>
          <a:xfrm>
            <a:off x="4206081" y="3019558"/>
            <a:ext cx="2857500" cy="2775088"/>
          </a:xfrm>
          <a:prstGeom prst="ellipse">
            <a:avLst/>
          </a:prstGeom>
          <a:solidFill>
            <a:srgbClr val="A4BFD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Oval 4"/>
          <p:cNvSpPr/>
          <p:nvPr/>
        </p:nvSpPr>
        <p:spPr>
          <a:xfrm>
            <a:off x="2980066" y="1389076"/>
            <a:ext cx="2857500" cy="2775088"/>
          </a:xfrm>
          <a:prstGeom prst="ellips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Oval 6"/>
          <p:cNvSpPr/>
          <p:nvPr/>
        </p:nvSpPr>
        <p:spPr>
          <a:xfrm>
            <a:off x="1831696" y="3214445"/>
            <a:ext cx="2857500" cy="2775088"/>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p:cNvSpPr txBox="1"/>
          <p:nvPr/>
        </p:nvSpPr>
        <p:spPr>
          <a:xfrm>
            <a:off x="2689636" y="3214445"/>
            <a:ext cx="3225575" cy="581151"/>
          </a:xfrm>
          <a:prstGeom prst="rect">
            <a:avLst/>
          </a:prstGeom>
          <a:noFill/>
        </p:spPr>
        <p:txBody>
          <a:bodyPr wrap="squar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60" normalizeH="0" baseline="0" noProof="0" dirty="0">
                <a:ln>
                  <a:solidFill>
                    <a:srgbClr val="BF1E2E">
                      <a:alpha val="0"/>
                    </a:srgbClr>
                  </a:solidFill>
                </a:ln>
                <a:solidFill>
                  <a:prstClr val="black"/>
                </a:solidFill>
                <a:effectLst/>
                <a:uLnTx/>
                <a:uFillTx/>
                <a:latin typeface="+mn-lt"/>
                <a:ea typeface="+mn-ea"/>
                <a:cs typeface="Arial" charset="0"/>
              </a:rPr>
              <a:t>A STRONG LEAGUE</a:t>
            </a:r>
          </a:p>
        </p:txBody>
      </p:sp>
      <p:sp>
        <p:nvSpPr>
          <p:cNvPr id="9" name="TextBox 8"/>
          <p:cNvSpPr txBox="1"/>
          <p:nvPr/>
        </p:nvSpPr>
        <p:spPr>
          <a:xfrm>
            <a:off x="2260839" y="4407102"/>
            <a:ext cx="1564821" cy="925029"/>
          </a:xfrm>
          <a:prstGeom prst="rect">
            <a:avLst/>
          </a:prstGeom>
          <a:noFill/>
        </p:spPr>
        <p:txBody>
          <a:bodyPr wrap="square" lIns="0" tIns="0" rIns="0" bIns="0" rtlCol="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50" b="1" i="0" u="none" strike="noStrike" kern="1200" cap="none" spc="-60" normalizeH="0" baseline="0" noProof="0" dirty="0">
                <a:ln>
                  <a:solidFill>
                    <a:sysClr val="windowText" lastClr="000000">
                      <a:alpha val="0"/>
                    </a:sysClr>
                  </a:solidFill>
                </a:ln>
                <a:solidFill>
                  <a:schemeClr val="bg1"/>
                </a:solidFill>
                <a:effectLst/>
                <a:uLnTx/>
                <a:uFillTx/>
                <a:latin typeface="+mn-lt"/>
                <a:ea typeface="+mn-ea"/>
                <a:cs typeface="Arial" charset="0"/>
              </a:rPr>
              <a:t>Well-run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50" b="1" i="0" u="none" strike="noStrike" kern="1200" cap="none" spc="-60" normalizeH="0" baseline="0" noProof="0" dirty="0">
                <a:ln>
                  <a:solidFill>
                    <a:sysClr val="windowText" lastClr="000000">
                      <a:alpha val="0"/>
                    </a:sysClr>
                  </a:solidFill>
                </a:ln>
                <a:solidFill>
                  <a:schemeClr val="bg1"/>
                </a:solidFill>
                <a:effectLst/>
                <a:uLnTx/>
                <a:uFillTx/>
                <a:latin typeface="+mn-lt"/>
                <a:ea typeface="+mn-ea"/>
                <a:cs typeface="Arial" charset="0"/>
              </a:rPr>
              <a:t>League</a:t>
            </a:r>
          </a:p>
        </p:txBody>
      </p:sp>
      <p:sp>
        <p:nvSpPr>
          <p:cNvPr id="10" name="TextBox 9"/>
          <p:cNvSpPr txBox="1"/>
          <p:nvPr/>
        </p:nvSpPr>
        <p:spPr>
          <a:xfrm>
            <a:off x="3360487" y="2089177"/>
            <a:ext cx="2233029" cy="1172906"/>
          </a:xfrm>
          <a:prstGeom prst="rect">
            <a:avLst/>
          </a:prstGeom>
          <a:noFill/>
        </p:spPr>
        <p:txBody>
          <a:bodyPr wrap="square" lIns="0" tIns="0" rIns="0" bIns="0" rtlCol="0">
            <a:normAutofit/>
          </a:bodyPr>
          <a:lstStyle/>
          <a:p>
            <a:pPr algn="ctr">
              <a:defRPr/>
            </a:pPr>
            <a:r>
              <a:rPr lang="en-US" sz="1950" b="1" spc="-60" dirty="0">
                <a:ln>
                  <a:solidFill>
                    <a:sysClr val="windowText" lastClr="000000">
                      <a:alpha val="0"/>
                    </a:sysClr>
                  </a:solidFill>
                </a:ln>
                <a:solidFill>
                  <a:schemeClr val="bg1"/>
                </a:solidFill>
                <a:latin typeface="+mn-lt"/>
                <a:ea typeface="+mn-ea"/>
                <a:cs typeface="Arial" charset="0"/>
              </a:rPr>
              <a:t>Meaningful Community </a:t>
            </a:r>
          </a:p>
          <a:p>
            <a:pPr algn="ctr">
              <a:defRPr/>
            </a:pPr>
            <a:r>
              <a:rPr lang="en-US" sz="1950" b="1" spc="-60" dirty="0">
                <a:ln>
                  <a:solidFill>
                    <a:sysClr val="windowText" lastClr="000000">
                      <a:alpha val="0"/>
                    </a:sysClr>
                  </a:solidFill>
                </a:ln>
                <a:solidFill>
                  <a:schemeClr val="bg1"/>
                </a:solidFill>
                <a:latin typeface="+mn-lt"/>
                <a:ea typeface="+mn-ea"/>
                <a:cs typeface="Arial" charset="0"/>
              </a:rPr>
              <a:t>Impact</a:t>
            </a:r>
          </a:p>
        </p:txBody>
      </p:sp>
      <p:sp>
        <p:nvSpPr>
          <p:cNvPr id="11" name="TextBox 10"/>
          <p:cNvSpPr txBox="1"/>
          <p:nvPr/>
        </p:nvSpPr>
        <p:spPr>
          <a:xfrm>
            <a:off x="4766841" y="4253130"/>
            <a:ext cx="2296739" cy="1144386"/>
          </a:xfrm>
          <a:prstGeom prst="rect">
            <a:avLst/>
          </a:prstGeom>
          <a:noFill/>
        </p:spPr>
        <p:txBody>
          <a:bodyPr wrap="square" lIns="0" tIns="0" rIns="0" bIns="0" rtlCol="0">
            <a:noAutofit/>
          </a:bodyPr>
          <a:lstStyle/>
          <a:p>
            <a:pPr marL="0" marR="0" lvl="0" indent="0" algn="ctr" defTabSz="914400" eaLnBrk="1" latinLnBrk="0" hangingPunct="1">
              <a:lnSpc>
                <a:spcPct val="100000"/>
              </a:lnSpc>
              <a:buClrTx/>
              <a:buSzTx/>
              <a:buFontTx/>
              <a:buNone/>
              <a:tabLst/>
              <a:defRPr/>
            </a:pPr>
            <a:r>
              <a:rPr lang="en-US" sz="1950" b="1" spc="-60" dirty="0">
                <a:ln>
                  <a:solidFill>
                    <a:sysClr val="windowText" lastClr="000000">
                      <a:alpha val="0"/>
                    </a:sysClr>
                  </a:solidFill>
                </a:ln>
                <a:solidFill>
                  <a:schemeClr val="tx1">
                    <a:lumMod val="75000"/>
                    <a:lumOff val="25000"/>
                  </a:schemeClr>
                </a:solidFill>
                <a:latin typeface="+mn-lt"/>
                <a:ea typeface="+mn-ea"/>
                <a:cs typeface="Arial" charset="0"/>
              </a:rPr>
              <a:t>Member-centric Member </a:t>
            </a:r>
          </a:p>
          <a:p>
            <a:pPr marL="0" marR="0" lvl="0" indent="0" algn="ctr" defTabSz="914400" eaLnBrk="1" latinLnBrk="0" hangingPunct="1">
              <a:lnSpc>
                <a:spcPct val="100000"/>
              </a:lnSpc>
              <a:buClrTx/>
              <a:buSzTx/>
              <a:buFontTx/>
              <a:buNone/>
              <a:tabLst/>
              <a:defRPr/>
            </a:pPr>
            <a:r>
              <a:rPr lang="en-US" sz="1950" b="1" spc="-60" dirty="0">
                <a:ln>
                  <a:solidFill>
                    <a:sysClr val="windowText" lastClr="000000">
                      <a:alpha val="0"/>
                    </a:sysClr>
                  </a:solidFill>
                </a:ln>
                <a:solidFill>
                  <a:schemeClr val="tx1">
                    <a:lumMod val="75000"/>
                    <a:lumOff val="25000"/>
                  </a:schemeClr>
                </a:solidFill>
                <a:latin typeface="+mn-lt"/>
                <a:ea typeface="+mn-ea"/>
                <a:cs typeface="Arial" charset="0"/>
              </a:rPr>
              <a:t>Experience</a:t>
            </a:r>
          </a:p>
        </p:txBody>
      </p:sp>
    </p:spTree>
    <p:extLst>
      <p:ext uri="{BB962C8B-B14F-4D97-AF65-F5344CB8AC3E}">
        <p14:creationId xmlns:p14="http://schemas.microsoft.com/office/powerpoint/2010/main" val="1079084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Autofit/>
          </a:bodyPr>
          <a:lstStyle/>
          <a:p>
            <a:r>
              <a:rPr lang="en-US" b="1" dirty="0">
                <a:solidFill>
                  <a:schemeClr val="accent2"/>
                </a:solidFill>
              </a:rPr>
              <a:t>Why Strategic Transformation?</a:t>
            </a:r>
          </a:p>
        </p:txBody>
      </p:sp>
      <p:sp>
        <p:nvSpPr>
          <p:cNvPr id="9" name="Content Placeholder 8"/>
          <p:cNvSpPr>
            <a:spLocks noGrp="1"/>
          </p:cNvSpPr>
          <p:nvPr>
            <p:ph idx="1"/>
          </p:nvPr>
        </p:nvSpPr>
        <p:spPr>
          <a:xfrm>
            <a:off x="462165" y="1441191"/>
            <a:ext cx="7886700" cy="4351338"/>
          </a:xfrm>
        </p:spPr>
        <p:txBody>
          <a:bodyPr/>
          <a:lstStyle/>
          <a:p>
            <a:pPr marL="0" indent="0" algn="ctr">
              <a:buNone/>
            </a:pPr>
            <a:r>
              <a:rPr lang="en-US" sz="3000" dirty="0">
                <a:solidFill>
                  <a:schemeClr val="bg2">
                    <a:lumMod val="50000"/>
                  </a:schemeClr>
                </a:solidFill>
              </a:rPr>
              <a:t>To ensure the long-term health, vitality and viability of The Junior League for generations of civic leaders to come</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079" b="23125"/>
          <a:stretch/>
        </p:blipFill>
        <p:spPr>
          <a:xfrm>
            <a:off x="778509" y="3048000"/>
            <a:ext cx="7570356" cy="2407024"/>
          </a:xfrm>
          <a:prstGeom prst="rect">
            <a:avLst/>
          </a:prstGeom>
        </p:spPr>
      </p:pic>
    </p:spTree>
    <p:extLst>
      <p:ext uri="{BB962C8B-B14F-4D97-AF65-F5344CB8AC3E}">
        <p14:creationId xmlns:p14="http://schemas.microsoft.com/office/powerpoint/2010/main" val="3460277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ll Leadership 2015">
  <a:themeElements>
    <a:clrScheme name="Custom 1">
      <a:dk1>
        <a:sysClr val="windowText" lastClr="000000"/>
      </a:dk1>
      <a:lt1>
        <a:sysClr val="window" lastClr="FFFFFF"/>
      </a:lt1>
      <a:dk2>
        <a:srgbClr val="000000"/>
      </a:dk2>
      <a:lt2>
        <a:srgbClr val="F8F8F8"/>
      </a:lt2>
      <a:accent1>
        <a:srgbClr val="BF1E2E"/>
      </a:accent1>
      <a:accent2>
        <a:srgbClr val="761213"/>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rmAutofit/>
      </a:bodyPr>
      <a:lstStyle>
        <a:defPPr>
          <a:lnSpc>
            <a:spcPct val="100000"/>
          </a:lnSpc>
          <a:defRPr sz="3200" spc="-80" baseline="0" dirty="0" smtClean="0">
            <a:ln>
              <a:solidFill>
                <a:schemeClr val="accent1">
                  <a:alpha val="0"/>
                </a:schemeClr>
              </a:solidFill>
            </a:ln>
            <a:solidFill>
              <a:schemeClr val="tx1">
                <a:lumMod val="65000"/>
                <a:lumOff val="35000"/>
              </a:schemeClr>
            </a:solidFill>
          </a:defRPr>
        </a:defPPr>
      </a:lstStyle>
    </a:txDef>
  </a:objectDefaults>
  <a:extraClrSchemeLst/>
  <a:extLst>
    <a:ext uri="{05A4C25C-085E-4340-85A3-A5531E510DB2}">
      <thm15:themeFamily xmlns:thm15="http://schemas.microsoft.com/office/thememl/2012/main" xmlns="" name="AC2017-16X9.potx" id="{818B8D94-D500-4E5E-B324-209BD4285D9D}" vid="{FA2FCDF6-BA21-4823-B1EC-597D30023F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2781</TotalTime>
  <Words>1657</Words>
  <Application>Microsoft Macintosh PowerPoint</Application>
  <PresentationFormat>On-screen Show (4:3)</PresentationFormat>
  <Paragraphs>188</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Fall Leadership 2015</vt:lpstr>
      <vt:lpstr>Rethinking the Junior League Membership Experience:  A Presentation to Southwest Exchange</vt:lpstr>
      <vt:lpstr>Objectives:</vt:lpstr>
      <vt:lpstr>Our “State of the Union”</vt:lpstr>
      <vt:lpstr>How Did We Get Here?</vt:lpstr>
      <vt:lpstr>How Things Have Changed</vt:lpstr>
      <vt:lpstr>The Expectations of Today’s Members</vt:lpstr>
      <vt:lpstr>Our Transformation Goal</vt:lpstr>
      <vt:lpstr>Our Transformation Approach</vt:lpstr>
      <vt:lpstr>Why Strategic Transformation?</vt:lpstr>
      <vt:lpstr>Member-centric Means…</vt:lpstr>
      <vt:lpstr>Critical Elements of the New Membership Model</vt:lpstr>
      <vt:lpstr>The Membership Experience: New Framework</vt:lpstr>
      <vt:lpstr>It Begins With the Member Compact</vt:lpstr>
      <vt:lpstr>Why Member Interviews?</vt:lpstr>
      <vt:lpstr>Member Interview Goals</vt:lpstr>
      <vt:lpstr>Talent Deployment and Development</vt:lpstr>
      <vt:lpstr>It’s All About CONNECTIONS!</vt:lpstr>
      <vt:lpstr>Sample Opt-In Calendar</vt:lpstr>
      <vt:lpstr>“Make Meetings Worth My Time!”</vt:lpstr>
      <vt:lpstr>Membership Rollout Target Outcomes</vt:lpstr>
      <vt:lpstr>Debunking the MYTHS</vt:lpstr>
      <vt:lpstr>PowerPoint Presentation</vt:lpstr>
      <vt:lpstr>PowerPoint Presentation</vt:lpstr>
      <vt:lpstr>Thank you!  Adalton@ajli.org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Title Here Even if its 2 lines</dc:title>
  <dc:creator>Michelle Gorenstein</dc:creator>
  <cp:lastModifiedBy>Denise Snider Perlstein</cp:lastModifiedBy>
  <cp:revision>112</cp:revision>
  <cp:lastPrinted>2012-09-10T14:30:24Z</cp:lastPrinted>
  <dcterms:created xsi:type="dcterms:W3CDTF">2016-11-04T18:22:51Z</dcterms:created>
  <dcterms:modified xsi:type="dcterms:W3CDTF">2018-09-05T04:36:13Z</dcterms:modified>
</cp:coreProperties>
</file>