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408" r:id="rId3"/>
    <p:sldId id="272" r:id="rId4"/>
    <p:sldId id="391" r:id="rId5"/>
    <p:sldId id="259" r:id="rId6"/>
    <p:sldId id="257" r:id="rId7"/>
    <p:sldId id="419" r:id="rId8"/>
    <p:sldId id="412" r:id="rId9"/>
    <p:sldId id="417" r:id="rId10"/>
    <p:sldId id="430" r:id="rId11"/>
    <p:sldId id="431" r:id="rId12"/>
    <p:sldId id="414" r:id="rId13"/>
    <p:sldId id="432" r:id="rId14"/>
    <p:sldId id="422" r:id="rId15"/>
    <p:sldId id="415" r:id="rId16"/>
    <p:sldId id="433" r:id="rId17"/>
    <p:sldId id="416" r:id="rId18"/>
    <p:sldId id="427" r:id="rId19"/>
    <p:sldId id="434" r:id="rId20"/>
    <p:sldId id="428" r:id="rId21"/>
    <p:sldId id="424" r:id="rId22"/>
    <p:sldId id="435" r:id="rId23"/>
    <p:sldId id="421" r:id="rId24"/>
    <p:sldId id="411" r:id="rId25"/>
    <p:sldId id="271" r:id="rId26"/>
    <p:sldId id="42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1000" y="-96"/>
      </p:cViewPr>
      <p:guideLst>
        <p:guide orient="horz" pos="2160"/>
        <p:guide pos="3840"/>
      </p:guideLst>
    </p:cSldViewPr>
  </p:slideViewPr>
  <p:notesTextViewPr>
    <p:cViewPr>
      <p:scale>
        <a:sx n="1" d="1"/>
        <a:sy n="1" d="1"/>
      </p:scale>
      <p:origin x="0" y="0"/>
    </p:cViewPr>
  </p:notesTextViewPr>
  <p:sorterViewPr>
    <p:cViewPr>
      <p:scale>
        <a:sx n="100" d="100"/>
        <a:sy n="100" d="100"/>
      </p:scale>
      <p:origin x="0" y="-96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395EA-87D9-416E-9A67-6DE237DA6AA4}" type="datetimeFigureOut">
              <a:rPr lang="en-US" smtClean="0"/>
              <a:t>9/2/18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C226E-AD44-4B17-92C9-7208E8A4B082}" type="slidenum">
              <a:rPr lang="en-US" smtClean="0"/>
              <a:t>‹#›</a:t>
            </a:fld>
            <a:endParaRPr lang="en-US"/>
          </a:p>
        </p:txBody>
      </p:sp>
    </p:spTree>
    <p:extLst>
      <p:ext uri="{BB962C8B-B14F-4D97-AF65-F5344CB8AC3E}">
        <p14:creationId xmlns:p14="http://schemas.microsoft.com/office/powerpoint/2010/main" val="428212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Line 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508000" y="1295400"/>
            <a:ext cx="11176000" cy="4267200"/>
          </a:xfrm>
          <a:prstGeom prst="rect">
            <a:avLst/>
          </a:prstGeom>
        </p:spPr>
        <p:txBody>
          <a:bodyPr>
            <a:normAutofit/>
          </a:bodyPr>
          <a:lstStyle>
            <a:lvl1pPr marL="228600" indent="-228600">
              <a:lnSpc>
                <a:spcPct val="100000"/>
              </a:lnSpc>
              <a:spcBef>
                <a:spcPts val="600"/>
              </a:spcBef>
              <a:spcAft>
                <a:spcPts val="600"/>
              </a:spcAft>
              <a:defRPr sz="2800">
                <a:solidFill>
                  <a:schemeClr val="tx1">
                    <a:lumMod val="65000"/>
                    <a:lumOff val="35000"/>
                  </a:schemeClr>
                </a:solidFill>
              </a:defRPr>
            </a:lvl1pPr>
            <a:lvl2pPr marL="628650" indent="-285750">
              <a:lnSpc>
                <a:spcPct val="100000"/>
              </a:lnSpc>
              <a:spcBef>
                <a:spcPts val="600"/>
              </a:spcBef>
              <a:spcAft>
                <a:spcPts val="600"/>
              </a:spcAft>
              <a:defRPr sz="2400">
                <a:solidFill>
                  <a:schemeClr val="tx1">
                    <a:lumMod val="65000"/>
                    <a:lumOff val="35000"/>
                  </a:schemeClr>
                </a:solidFill>
              </a:defRPr>
            </a:lvl2pPr>
            <a:lvl3pPr marL="971550" indent="-171450">
              <a:lnSpc>
                <a:spcPct val="100000"/>
              </a:lnSpc>
              <a:spcBef>
                <a:spcPts val="600"/>
              </a:spcBef>
              <a:spcAft>
                <a:spcPts val="600"/>
              </a:spcAft>
              <a:defRPr sz="2000">
                <a:solidFill>
                  <a:schemeClr val="tx1">
                    <a:lumMod val="65000"/>
                    <a:lumOff val="35000"/>
                  </a:schemeClr>
                </a:solidFill>
              </a:defRPr>
            </a:lvl3pPr>
            <a:lvl4pPr marL="1314450" indent="-171450">
              <a:lnSpc>
                <a:spcPct val="100000"/>
              </a:lnSpc>
              <a:spcBef>
                <a:spcPts val="600"/>
              </a:spcBef>
              <a:spcAft>
                <a:spcPts val="600"/>
              </a:spcAft>
              <a:tabLst/>
              <a:defRPr sz="1800">
                <a:solidFill>
                  <a:schemeClr val="tx1">
                    <a:lumMod val="65000"/>
                    <a:lumOff val="35000"/>
                  </a:schemeClr>
                </a:solidFill>
              </a:defRPr>
            </a:lvl4pPr>
            <a:lvl5pPr marL="1657350" indent="-171450">
              <a:lnSpc>
                <a:spcPct val="100000"/>
              </a:lnSpc>
              <a:spcBef>
                <a:spcPts val="600"/>
              </a:spcBef>
              <a:spcAft>
                <a:spcPts val="600"/>
              </a:spcAft>
              <a:tabLst/>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p:cNvSpPr>
            <a:spLocks noGrp="1"/>
          </p:cNvSpPr>
          <p:nvPr>
            <p:ph type="title" hasCustomPrompt="1"/>
          </p:nvPr>
        </p:nvSpPr>
        <p:spPr>
          <a:xfrm>
            <a:off x="508000" y="304800"/>
            <a:ext cx="11176000" cy="685800"/>
          </a:xfrm>
          <a:prstGeom prst="rect">
            <a:avLst/>
          </a:prstGeom>
        </p:spPr>
        <p:txBody>
          <a:bodyPr anchor="t"/>
          <a:lstStyle>
            <a:lvl1pPr algn="l">
              <a:lnSpc>
                <a:spcPct val="75000"/>
              </a:lnSpc>
              <a:defRPr sz="4800" b="1" spc="-80" baseline="0">
                <a:solidFill>
                  <a:schemeClr val="tx1">
                    <a:lumMod val="75000"/>
                    <a:lumOff val="25000"/>
                  </a:schemeClr>
                </a:solidFill>
                <a:latin typeface="Arial" pitchFamily="34" charset="0"/>
                <a:cs typeface="Arial" pitchFamily="34" charset="0"/>
              </a:defRPr>
            </a:lvl1pPr>
          </a:lstStyle>
          <a:p>
            <a:r>
              <a:rPr lang="en-US" dirty="0"/>
              <a:t>Single line header</a:t>
            </a:r>
          </a:p>
        </p:txBody>
      </p:sp>
      <p:sp>
        <p:nvSpPr>
          <p:cNvPr id="6" name="Rectangle 5"/>
          <p:cNvSpPr/>
          <p:nvPr userDrawn="1"/>
        </p:nvSpPr>
        <p:spPr>
          <a:xfrm>
            <a:off x="0" y="6019801"/>
            <a:ext cx="12192000" cy="8594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4" name="TextBox 3"/>
          <p:cNvSpPr txBox="1"/>
          <p:nvPr userDrawn="1"/>
        </p:nvSpPr>
        <p:spPr>
          <a:xfrm>
            <a:off x="508000" y="6400800"/>
            <a:ext cx="6299200" cy="304800"/>
          </a:xfrm>
          <a:prstGeom prst="rect">
            <a:avLst/>
          </a:prstGeom>
          <a:noFill/>
        </p:spPr>
        <p:txBody>
          <a:bodyPr wrap="none" lIns="0" tIns="0" rIns="0" bIns="0" anchor="ctr">
            <a:normAutofit/>
          </a:bodyPr>
          <a:lstStyle/>
          <a:p>
            <a:pPr>
              <a:defRPr/>
            </a:pPr>
            <a:r>
              <a:rPr lang="en-US" sz="1400" b="1" spc="0" dirty="0">
                <a:ln>
                  <a:solidFill>
                    <a:schemeClr val="accent1">
                      <a:alpha val="0"/>
                    </a:schemeClr>
                  </a:solidFill>
                </a:ln>
                <a:solidFill>
                  <a:schemeClr val="tx1">
                    <a:lumMod val="50000"/>
                    <a:lumOff val="50000"/>
                  </a:schemeClr>
                </a:solidFill>
              </a:rPr>
              <a:t>2015 AJLI Winter </a:t>
            </a:r>
            <a:r>
              <a:rPr lang="en-US" sz="1400" b="1" spc="0" baseline="0" dirty="0">
                <a:ln>
                  <a:solidFill>
                    <a:schemeClr val="accent1">
                      <a:alpha val="0"/>
                    </a:schemeClr>
                  </a:solidFill>
                </a:ln>
                <a:solidFill>
                  <a:schemeClr val="tx1">
                    <a:lumMod val="50000"/>
                    <a:lumOff val="50000"/>
                  </a:schemeClr>
                </a:solidFill>
              </a:rPr>
              <a:t>Leadership </a:t>
            </a:r>
            <a:r>
              <a:rPr lang="en-US" sz="1400" b="1" spc="0" dirty="0">
                <a:ln>
                  <a:solidFill>
                    <a:schemeClr val="accent1">
                      <a:alpha val="0"/>
                    </a:schemeClr>
                  </a:solidFill>
                </a:ln>
                <a:solidFill>
                  <a:schemeClr val="tx1">
                    <a:lumMod val="50000"/>
                    <a:lumOff val="50000"/>
                  </a:schemeClr>
                </a:solidFill>
              </a:rPr>
              <a:t>–</a:t>
            </a:r>
            <a:r>
              <a:rPr lang="en-US" sz="1400" b="1" spc="0" baseline="0" dirty="0">
                <a:ln>
                  <a:solidFill>
                    <a:schemeClr val="accent1">
                      <a:alpha val="0"/>
                    </a:schemeClr>
                  </a:solidFill>
                </a:ln>
                <a:solidFill>
                  <a:schemeClr val="tx1">
                    <a:lumMod val="50000"/>
                    <a:lumOff val="50000"/>
                  </a:schemeClr>
                </a:solidFill>
              </a:rPr>
              <a:t> </a:t>
            </a:r>
            <a:r>
              <a:rPr lang="en-US" sz="1400" b="1" spc="0" dirty="0">
                <a:ln>
                  <a:solidFill>
                    <a:schemeClr val="accent1">
                      <a:alpha val="0"/>
                    </a:schemeClr>
                  </a:solidFill>
                </a:ln>
                <a:solidFill>
                  <a:schemeClr val="tx1">
                    <a:lumMod val="50000"/>
                    <a:lumOff val="50000"/>
                  </a:schemeClr>
                </a:solidFill>
              </a:rPr>
              <a:t>Orlando, FL </a:t>
            </a:r>
            <a:r>
              <a:rPr lang="en-US" sz="1400" b="1" spc="0" dirty="0">
                <a:ln>
                  <a:solidFill>
                    <a:schemeClr val="accent1">
                      <a:alpha val="0"/>
                    </a:schemeClr>
                  </a:solidFill>
                </a:ln>
                <a:solidFill>
                  <a:schemeClr val="bg1">
                    <a:lumMod val="75000"/>
                  </a:schemeClr>
                </a:solidFill>
              </a:rPr>
              <a:t>#JLWL15</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01" y="5835401"/>
            <a:ext cx="1536700" cy="847262"/>
          </a:xfrm>
          <a:prstGeom prst="rect">
            <a:avLst/>
          </a:prstGeom>
        </p:spPr>
      </p:pic>
    </p:spTree>
    <p:extLst>
      <p:ext uri="{BB962C8B-B14F-4D97-AF65-F5344CB8AC3E}">
        <p14:creationId xmlns:p14="http://schemas.microsoft.com/office/powerpoint/2010/main" val="1859187506"/>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s://www.fusemarketing.com/thought-leadership/teens-social-activism-cause-market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www.forbes.com/sites/onmarketing/2013/05/28/generation-z-rebels-with-a-cau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hyperlink" Target="https://www.forbes.com/sites/ajagrawal/2017/01/17/3-ways-for-marketers-to-connect-with-gen-z/%23490d2c6c3f6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hyperlink" Target="http://www.kiva.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time.com/6693/coming-soon-to-your-office-gen-z/" TargetMode="External"/><Relationship Id="rId4" Type="http://schemas.openxmlformats.org/officeDocument/2006/relationships/image" Target="../media/image9.pn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hyperlink" Target="http://millennialbranding.com/2014/02/high-school-careers-stud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hyperlink" Target="http://www.adweek.com/brand-marketing/what-brands-need-know-about-gen-z-reach-new-generation-consumers-17574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s://www.turn-two.co/blog/2017/5/11/the-5-keys-to-connecting-with-gen-z?rq=generation%20z"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tel:1-512-259-6877" TargetMode="External"/><Relationship Id="rId5" Type="http://schemas.openxmlformats.org/officeDocument/2006/relationships/hyperlink" Target="mailto:Info@GenHQ.com" TargetMode="External"/><Relationship Id="rId6" Type="http://schemas.openxmlformats.org/officeDocument/2006/relationships/hyperlink" Target="https://www.google.com/maps/place/8733+Shoal+Creek+Blvd,+Austin,+TX+78757/@30.374777,-97.735294,17z/data=!3m1!4b1!4m2!3m1!1s0x8644cb9beea31e33:0x2e5695d529e9a659" TargetMode="External"/><Relationship Id="rId1" Type="http://schemas.openxmlformats.org/officeDocument/2006/relationships/slideLayout" Target="../slideLayouts/slideLayout2.xml"/><Relationship Id="rId2" Type="http://schemas.openxmlformats.org/officeDocument/2006/relationships/hyperlink" Target="http://genhq.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400E1-1A12-4590-89F9-0C484D39C48A}"/>
              </a:ext>
            </a:extLst>
          </p:cNvPr>
          <p:cNvSpPr>
            <a:spLocks noGrp="1"/>
          </p:cNvSpPr>
          <p:nvPr>
            <p:ph type="ctrTitle"/>
          </p:nvPr>
        </p:nvSpPr>
        <p:spPr/>
        <p:txBody>
          <a:bodyPr/>
          <a:lstStyle/>
          <a:p>
            <a:r>
              <a:rPr lang="en-US" b="1" dirty="0"/>
              <a:t>Junior leagues</a:t>
            </a:r>
            <a:br>
              <a:rPr lang="en-US" b="1" dirty="0"/>
            </a:br>
            <a:r>
              <a:rPr lang="en-US" b="1" dirty="0"/>
              <a:t>welcome GENERATION z</a:t>
            </a:r>
          </a:p>
        </p:txBody>
      </p:sp>
      <p:sp>
        <p:nvSpPr>
          <p:cNvPr id="3" name="Subtitle 2">
            <a:extLst>
              <a:ext uri="{FF2B5EF4-FFF2-40B4-BE49-F238E27FC236}">
                <a16:creationId xmlns:a16="http://schemas.microsoft.com/office/drawing/2014/main" xmlns="" id="{8249825B-21E2-4651-9E23-CE613C17F183}"/>
              </a:ext>
            </a:extLst>
          </p:cNvPr>
          <p:cNvSpPr>
            <a:spLocks noGrp="1"/>
          </p:cNvSpPr>
          <p:nvPr>
            <p:ph type="subTitle" idx="1"/>
          </p:nvPr>
        </p:nvSpPr>
        <p:spPr>
          <a:xfrm>
            <a:off x="1751012" y="3886200"/>
            <a:ext cx="8689976" cy="2367116"/>
          </a:xfrm>
        </p:spPr>
        <p:txBody>
          <a:bodyPr>
            <a:normAutofit fontScale="77500" lnSpcReduction="20000"/>
          </a:bodyPr>
          <a:lstStyle/>
          <a:p>
            <a:r>
              <a:rPr lang="en-US" sz="2800" b="1" dirty="0"/>
              <a:t>Southwest exchange</a:t>
            </a:r>
          </a:p>
          <a:p>
            <a:r>
              <a:rPr lang="en-US" sz="2800" b="1" dirty="0"/>
              <a:t>Vicki </a:t>
            </a:r>
            <a:r>
              <a:rPr lang="en-US" sz="2800" b="1" dirty="0" err="1"/>
              <a:t>clark</a:t>
            </a:r>
            <a:endParaRPr lang="en-US" sz="2800" b="1" dirty="0"/>
          </a:p>
          <a:p>
            <a:r>
              <a:rPr lang="en-US" sz="2800" b="1" dirty="0"/>
              <a:t>Building the capacity of organizations</a:t>
            </a:r>
          </a:p>
          <a:p>
            <a:r>
              <a:rPr lang="en-US" sz="2800" b="1" dirty="0"/>
              <a:t>Memphis, TN</a:t>
            </a:r>
          </a:p>
          <a:p>
            <a:r>
              <a:rPr lang="en-US" sz="2800" b="1" dirty="0"/>
              <a:t>September, 2018</a:t>
            </a:r>
          </a:p>
        </p:txBody>
      </p:sp>
    </p:spTree>
    <p:extLst>
      <p:ext uri="{BB962C8B-B14F-4D97-AF65-F5344CB8AC3E}">
        <p14:creationId xmlns:p14="http://schemas.microsoft.com/office/powerpoint/2010/main" val="51472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92D0E-4335-446A-B091-F8EC1208AB3C}"/>
              </a:ext>
            </a:extLst>
          </p:cNvPr>
          <p:cNvSpPr>
            <a:spLocks noGrp="1"/>
          </p:cNvSpPr>
          <p:nvPr>
            <p:ph type="title"/>
          </p:nvPr>
        </p:nvSpPr>
        <p:spPr>
          <a:xfrm>
            <a:off x="913775" y="137652"/>
            <a:ext cx="10364451" cy="1504336"/>
          </a:xfrm>
        </p:spPr>
        <p:txBody>
          <a:bodyPr>
            <a:normAutofit/>
          </a:bodyPr>
          <a:lstStyle/>
          <a:p>
            <a:r>
              <a:rPr lang="en-US" b="1" dirty="0"/>
              <a:t>The Top 5 Traits Gen Z Looks For In Leaders</a:t>
            </a:r>
            <a:br>
              <a:rPr lang="en-US" b="1" dirty="0"/>
            </a:br>
            <a:endParaRPr lang="en-US" dirty="0"/>
          </a:p>
        </p:txBody>
      </p:sp>
      <p:sp>
        <p:nvSpPr>
          <p:cNvPr id="3" name="Content Placeholder 2">
            <a:extLst>
              <a:ext uri="{FF2B5EF4-FFF2-40B4-BE49-F238E27FC236}">
                <a16:creationId xmlns:a16="http://schemas.microsoft.com/office/drawing/2014/main" xmlns="" id="{312CFEF4-4266-4886-8879-506F7797F0D4}"/>
              </a:ext>
            </a:extLst>
          </p:cNvPr>
          <p:cNvSpPr>
            <a:spLocks noGrp="1"/>
          </p:cNvSpPr>
          <p:nvPr>
            <p:ph sz="quarter" idx="13"/>
          </p:nvPr>
        </p:nvSpPr>
        <p:spPr>
          <a:xfrm>
            <a:off x="913774" y="1730478"/>
            <a:ext cx="10363826" cy="4454012"/>
          </a:xfrm>
        </p:spPr>
        <p:txBody>
          <a:bodyPr>
            <a:normAutofit/>
          </a:bodyPr>
          <a:lstStyle/>
          <a:p>
            <a:pPr marL="457200" indent="-457200">
              <a:buAutoNum type="arabicPeriod"/>
            </a:pPr>
            <a:r>
              <a:rPr lang="en-US" sz="3200" b="1" dirty="0"/>
              <a:t>Inclusivity</a:t>
            </a:r>
          </a:p>
          <a:p>
            <a:pPr marL="457200" indent="-457200">
              <a:buAutoNum type="arabicPeriod"/>
            </a:pPr>
            <a:r>
              <a:rPr lang="en-US" sz="3200" b="1" dirty="0"/>
              <a:t>Curiosity</a:t>
            </a:r>
          </a:p>
          <a:p>
            <a:pPr marL="457200" indent="-457200">
              <a:buAutoNum type="arabicPeriod"/>
            </a:pPr>
            <a:r>
              <a:rPr lang="en-US" sz="3200" b="1" dirty="0"/>
              <a:t>Self-motivation</a:t>
            </a:r>
          </a:p>
          <a:p>
            <a:pPr marL="457200" indent="-457200">
              <a:buAutoNum type="arabicPeriod"/>
            </a:pPr>
            <a:r>
              <a:rPr lang="en-US" sz="3200" b="1" dirty="0"/>
              <a:t>Generosity</a:t>
            </a:r>
          </a:p>
          <a:p>
            <a:pPr marL="457200" indent="-457200">
              <a:buAutoNum type="arabicPeriod"/>
            </a:pPr>
            <a:r>
              <a:rPr lang="en-US" sz="3200" b="1" dirty="0"/>
              <a:t>perseverance</a:t>
            </a:r>
          </a:p>
        </p:txBody>
      </p:sp>
      <p:pic>
        <p:nvPicPr>
          <p:cNvPr id="5" name="Picture 2" descr="https://www.thegeneration-z.com/wp-content/uploads/2017/05/gen-z-logo-be.png">
            <a:extLst>
              <a:ext uri="{FF2B5EF4-FFF2-40B4-BE49-F238E27FC236}">
                <a16:creationId xmlns:a16="http://schemas.microsoft.com/office/drawing/2014/main" xmlns="" id="{CB46E73B-844C-462C-B2AA-15F7E4101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258" y="573513"/>
            <a:ext cx="3283975" cy="1314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xmlns="" id="{50B394E4-603D-424A-8212-BB120526A9D5}"/>
              </a:ext>
            </a:extLst>
          </p:cNvPr>
          <p:cNvPicPr>
            <a:picLocks noChangeAspect="1"/>
          </p:cNvPicPr>
          <p:nvPr/>
        </p:nvPicPr>
        <p:blipFill>
          <a:blip r:embed="rId3" cstate="print"/>
          <a:srcRect/>
          <a:stretch>
            <a:fillRect/>
          </a:stretch>
        </p:blipFill>
        <p:spPr bwMode="auto">
          <a:xfrm>
            <a:off x="4864203" y="1730478"/>
            <a:ext cx="7140985" cy="2959510"/>
          </a:xfrm>
          <a:prstGeom prst="rect">
            <a:avLst/>
          </a:prstGeom>
          <a:noFill/>
          <a:ln w="9525">
            <a:noFill/>
            <a:miter lim="800000"/>
            <a:headEnd/>
            <a:tailEnd/>
          </a:ln>
        </p:spPr>
      </p:pic>
      <p:sp>
        <p:nvSpPr>
          <p:cNvPr id="7" name="Rounded Rectangle 6">
            <a:extLst>
              <a:ext uri="{FF2B5EF4-FFF2-40B4-BE49-F238E27FC236}">
                <a16:creationId xmlns:a16="http://schemas.microsoft.com/office/drawing/2014/main" xmlns="" id="{7A2D3E00-4A15-4F3F-98B6-5E33FACB0F01}"/>
              </a:ext>
            </a:extLst>
          </p:cNvPr>
          <p:cNvSpPr/>
          <p:nvPr/>
        </p:nvSpPr>
        <p:spPr>
          <a:xfrm>
            <a:off x="4864203" y="4498975"/>
            <a:ext cx="7258970" cy="1124832"/>
          </a:xfrm>
          <a:prstGeom prst="roundRect">
            <a:avLst/>
          </a:prstGeom>
          <a:solidFill>
            <a:srgbClr val="A4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r>
              <a:rPr lang="en-US" sz="3000" dirty="0">
                <a:solidFill>
                  <a:schemeClr val="bg1"/>
                </a:solidFill>
              </a:rPr>
              <a:t>What we do best is develop the potential of women as civic &amp; community leaders</a:t>
            </a:r>
          </a:p>
          <a:p>
            <a:pPr algn="ctr">
              <a:defRPr/>
            </a:pPr>
            <a:endParaRPr lang="en-US" sz="3600" b="1" dirty="0">
              <a:solidFill>
                <a:srgbClr val="C00000"/>
              </a:solidFill>
            </a:endParaRPr>
          </a:p>
        </p:txBody>
      </p:sp>
    </p:spTree>
    <p:extLst>
      <p:ext uri="{BB962C8B-B14F-4D97-AF65-F5344CB8AC3E}">
        <p14:creationId xmlns:p14="http://schemas.microsoft.com/office/powerpoint/2010/main" val="43533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6B4E0-EC1D-42BF-83D5-DECE007F51D1}"/>
              </a:ext>
            </a:extLst>
          </p:cNvPr>
          <p:cNvSpPr>
            <a:spLocks noGrp="1"/>
          </p:cNvSpPr>
          <p:nvPr>
            <p:ph type="title"/>
          </p:nvPr>
        </p:nvSpPr>
        <p:spPr>
          <a:xfrm>
            <a:off x="913775" y="618517"/>
            <a:ext cx="10364451" cy="836657"/>
          </a:xfrm>
        </p:spPr>
        <p:txBody>
          <a:bodyPr/>
          <a:lstStyle/>
          <a:p>
            <a:r>
              <a:rPr lang="en-US" b="1" dirty="0"/>
              <a:t>1. INCLUSIVITY</a:t>
            </a:r>
          </a:p>
        </p:txBody>
      </p:sp>
      <p:sp>
        <p:nvSpPr>
          <p:cNvPr id="3" name="Content Placeholder 2">
            <a:extLst>
              <a:ext uri="{FF2B5EF4-FFF2-40B4-BE49-F238E27FC236}">
                <a16:creationId xmlns:a16="http://schemas.microsoft.com/office/drawing/2014/main" xmlns="" id="{1AA8031F-3EDE-4393-83CB-15DAD709EE2D}"/>
              </a:ext>
            </a:extLst>
          </p:cNvPr>
          <p:cNvSpPr>
            <a:spLocks noGrp="1"/>
          </p:cNvSpPr>
          <p:nvPr>
            <p:ph sz="quarter" idx="13"/>
          </p:nvPr>
        </p:nvSpPr>
        <p:spPr>
          <a:xfrm>
            <a:off x="913774" y="1651820"/>
            <a:ext cx="10363826" cy="4139380"/>
          </a:xfrm>
        </p:spPr>
        <p:txBody>
          <a:bodyPr/>
          <a:lstStyle/>
          <a:p>
            <a:pPr marL="0" indent="0">
              <a:buNone/>
            </a:pPr>
            <a:r>
              <a:rPr lang="en-US" b="1" dirty="0"/>
              <a:t>Gen Z-</a:t>
            </a:r>
            <a:r>
              <a:rPr lang="en-US" b="1" dirty="0" err="1"/>
              <a:t>ers</a:t>
            </a:r>
            <a:r>
              <a:rPr lang="en-US" b="1" dirty="0"/>
              <a:t> are used to being part of massive digital and social communities, and they value the opportunity to connect with and learn from different types of people. Gen Z-</a:t>
            </a:r>
            <a:r>
              <a:rPr lang="en-US" b="1" dirty="0" err="1"/>
              <a:t>ers</a:t>
            </a:r>
            <a:r>
              <a:rPr lang="en-US" b="1" dirty="0"/>
              <a:t> are inspired by individuals who want to include them in their journeys, rather than demand that they watch from afar. </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40679260-E7B5-418E-A182-8A716F064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48" y="194969"/>
            <a:ext cx="3283975" cy="1596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homeforhope.ca/wp-content/uploads/2013/10/SocialInclusionWordCloud.jpg">
            <a:extLst>
              <a:ext uri="{FF2B5EF4-FFF2-40B4-BE49-F238E27FC236}">
                <a16:creationId xmlns:a16="http://schemas.microsoft.com/office/drawing/2014/main" xmlns="" id="{8FE6004D-0203-4ADD-8AB2-4FC8C8AB85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30244" y="3175819"/>
            <a:ext cx="7482349" cy="3156155"/>
          </a:xfrm>
          <a:prstGeom prst="rect">
            <a:avLst/>
          </a:prstGeom>
          <a:noFill/>
          <a:ln>
            <a:noFill/>
          </a:ln>
        </p:spPr>
      </p:pic>
    </p:spTree>
    <p:extLst>
      <p:ext uri="{BB962C8B-B14F-4D97-AF65-F5344CB8AC3E}">
        <p14:creationId xmlns:p14="http://schemas.microsoft.com/office/powerpoint/2010/main" val="121190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A4481-DA1B-43C1-AD1B-18F23CD3495A}"/>
              </a:ext>
            </a:extLst>
          </p:cNvPr>
          <p:cNvSpPr>
            <a:spLocks noGrp="1"/>
          </p:cNvSpPr>
          <p:nvPr>
            <p:ph type="title"/>
          </p:nvPr>
        </p:nvSpPr>
        <p:spPr>
          <a:xfrm>
            <a:off x="913775" y="618517"/>
            <a:ext cx="10364451" cy="1200451"/>
          </a:xfrm>
        </p:spPr>
        <p:txBody>
          <a:bodyPr/>
          <a:lstStyle/>
          <a:p>
            <a:r>
              <a:rPr lang="en-US" dirty="0"/>
              <a:t>       </a:t>
            </a:r>
            <a:r>
              <a:rPr lang="en-US" b="1" dirty="0"/>
              <a:t>Racial &amp; Ethnic diversity is</a:t>
            </a:r>
            <a:br>
              <a:rPr lang="en-US" b="1" dirty="0"/>
            </a:br>
            <a:r>
              <a:rPr lang="en-US" b="1" dirty="0"/>
              <a:t>    their </a:t>
            </a:r>
            <a:r>
              <a:rPr lang="en-US" b="1" i="1" u="sng" dirty="0"/>
              <a:t>norm</a:t>
            </a:r>
            <a:endParaRPr lang="en-US" b="1" dirty="0"/>
          </a:p>
        </p:txBody>
      </p:sp>
      <p:pic>
        <p:nvPicPr>
          <p:cNvPr id="4" name="Picture 2" descr="https://www.thegeneration-z.com/wp-content/uploads/2017/05/gen-z-logo-be.png">
            <a:extLst>
              <a:ext uri="{FF2B5EF4-FFF2-40B4-BE49-F238E27FC236}">
                <a16:creationId xmlns:a16="http://schemas.microsoft.com/office/drawing/2014/main" xmlns="" id="{CE216405-509E-4B73-A0A4-D453E6AF851C}"/>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86580" y="618516"/>
            <a:ext cx="2379407" cy="159617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www.hartman-group.com/img/hartbeat/Gen-Z-ethnic-diversity-2016-600.png">
            <a:extLst>
              <a:ext uri="{FF2B5EF4-FFF2-40B4-BE49-F238E27FC236}">
                <a16:creationId xmlns:a16="http://schemas.microsoft.com/office/drawing/2014/main" xmlns="" id="{66D2D1D4-26E4-45CE-8476-E8E064F77F90}"/>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58762" y="2214693"/>
            <a:ext cx="6479458" cy="4354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bentley.edu/files/2015/12/21/CFC2.jpg">
            <a:extLst>
              <a:ext uri="{FF2B5EF4-FFF2-40B4-BE49-F238E27FC236}">
                <a16:creationId xmlns:a16="http://schemas.microsoft.com/office/drawing/2014/main" xmlns="" id="{66F745BD-AD58-4CF7-B585-B2871E0545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99810" y="1218742"/>
            <a:ext cx="4140200" cy="3213100"/>
          </a:xfrm>
          <a:prstGeom prst="rect">
            <a:avLst/>
          </a:prstGeom>
          <a:noFill/>
          <a:ln>
            <a:noFill/>
          </a:ln>
        </p:spPr>
      </p:pic>
    </p:spTree>
    <p:extLst>
      <p:ext uri="{BB962C8B-B14F-4D97-AF65-F5344CB8AC3E}">
        <p14:creationId xmlns:p14="http://schemas.microsoft.com/office/powerpoint/2010/main" val="818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76940-31DA-4905-814A-6208F67B149C}"/>
              </a:ext>
            </a:extLst>
          </p:cNvPr>
          <p:cNvSpPr>
            <a:spLocks noGrp="1"/>
          </p:cNvSpPr>
          <p:nvPr>
            <p:ph type="title"/>
          </p:nvPr>
        </p:nvSpPr>
        <p:spPr>
          <a:xfrm>
            <a:off x="913775" y="1"/>
            <a:ext cx="10364451" cy="1160205"/>
          </a:xfrm>
        </p:spPr>
        <p:txBody>
          <a:bodyPr/>
          <a:lstStyle/>
          <a:p>
            <a:r>
              <a:rPr lang="en-US" b="1" dirty="0"/>
              <a:t>2. CURIOSITY</a:t>
            </a:r>
          </a:p>
        </p:txBody>
      </p:sp>
      <p:sp>
        <p:nvSpPr>
          <p:cNvPr id="3" name="Content Placeholder 2">
            <a:extLst>
              <a:ext uri="{FF2B5EF4-FFF2-40B4-BE49-F238E27FC236}">
                <a16:creationId xmlns:a16="http://schemas.microsoft.com/office/drawing/2014/main" xmlns="" id="{4A78496D-73FF-4614-8F8D-7A4544F7FC35}"/>
              </a:ext>
            </a:extLst>
          </p:cNvPr>
          <p:cNvSpPr>
            <a:spLocks noGrp="1"/>
          </p:cNvSpPr>
          <p:nvPr>
            <p:ph sz="quarter" idx="13"/>
          </p:nvPr>
        </p:nvSpPr>
        <p:spPr>
          <a:xfrm>
            <a:off x="914400" y="1248696"/>
            <a:ext cx="10363826" cy="4630993"/>
          </a:xfrm>
        </p:spPr>
        <p:txBody>
          <a:bodyPr/>
          <a:lstStyle/>
          <a:p>
            <a:pPr marL="0" indent="0">
              <a:buNone/>
            </a:pPr>
            <a:r>
              <a:rPr lang="en-US" b="1" dirty="0"/>
              <a:t>Unlike their parents’ generation, Gen Z-</a:t>
            </a:r>
            <a:r>
              <a:rPr lang="en-US" b="1" dirty="0" err="1"/>
              <a:t>ers</a:t>
            </a:r>
            <a:r>
              <a:rPr lang="en-US" b="1" dirty="0"/>
              <a:t> have no interest in being boxed into one path or role. Rather, they understand that their interests and goals today are likely to evolve over the course of their LIVES. To prepare themselves, they ARE DRAWN TO cultures &amp; individuals who value constant education and curiosity. </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5AAAFBD5-8593-49C2-AFF8-FF7E2897C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48" y="194969"/>
            <a:ext cx="3283975" cy="965237"/>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www.notable-quotes.com/c/curiosity_quote.jpg">
            <a:extLst>
              <a:ext uri="{FF2B5EF4-FFF2-40B4-BE49-F238E27FC236}">
                <a16:creationId xmlns:a16="http://schemas.microsoft.com/office/drawing/2014/main" xmlns="" id="{420D2256-439B-4160-959E-AB70485F3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948" y="2841522"/>
            <a:ext cx="5329084" cy="347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33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E6676-9B5A-442D-8A70-E9BAA0559CA5}"/>
              </a:ext>
            </a:extLst>
          </p:cNvPr>
          <p:cNvSpPr>
            <a:spLocks noGrp="1"/>
          </p:cNvSpPr>
          <p:nvPr>
            <p:ph type="title"/>
          </p:nvPr>
        </p:nvSpPr>
        <p:spPr/>
        <p:txBody>
          <a:bodyPr/>
          <a:lstStyle/>
          <a:p>
            <a:pPr algn="l"/>
            <a:r>
              <a:rPr lang="en-US" b="1" dirty="0"/>
              <a:t>NOT AFRAID OF “FAILURE”</a:t>
            </a:r>
            <a:br>
              <a:rPr lang="en-US" b="1" dirty="0"/>
            </a:br>
            <a:r>
              <a:rPr lang="en-US" b="1" i="1" dirty="0"/>
              <a:t>learners in a training organization</a:t>
            </a:r>
            <a:endParaRPr lang="en-US" b="1" dirty="0"/>
          </a:p>
        </p:txBody>
      </p:sp>
      <p:sp>
        <p:nvSpPr>
          <p:cNvPr id="3" name="Content Placeholder 2">
            <a:extLst>
              <a:ext uri="{FF2B5EF4-FFF2-40B4-BE49-F238E27FC236}">
                <a16:creationId xmlns:a16="http://schemas.microsoft.com/office/drawing/2014/main" xmlns="" id="{D93C8E5D-32E1-4ADD-8442-604813C679FD}"/>
              </a:ext>
            </a:extLst>
          </p:cNvPr>
          <p:cNvSpPr>
            <a:spLocks noGrp="1"/>
          </p:cNvSpPr>
          <p:nvPr>
            <p:ph sz="quarter" idx="13"/>
          </p:nvPr>
        </p:nvSpPr>
        <p:spPr>
          <a:xfrm>
            <a:off x="913774" y="1986116"/>
            <a:ext cx="10363826" cy="4253367"/>
          </a:xfrm>
        </p:spPr>
        <p:txBody>
          <a:bodyPr/>
          <a:lstStyle/>
          <a:p>
            <a:pPr marL="0" indent="0">
              <a:buNone/>
            </a:pPr>
            <a:r>
              <a:rPr lang="en-US" b="1" dirty="0"/>
              <a:t>71% expect to experience significant failure before achieving success, and nearly 40% say they see failure as an </a:t>
            </a:r>
            <a:r>
              <a:rPr lang="en-US" b="1" i="1" u="sng" dirty="0"/>
              <a:t>opportunity</a:t>
            </a:r>
            <a:r>
              <a:rPr lang="en-US" b="1" dirty="0"/>
              <a:t> to try again. </a:t>
            </a:r>
          </a:p>
          <a:p>
            <a:pPr marL="0" indent="0">
              <a:buNone/>
            </a:pPr>
            <a:endParaRPr lang="en-US" b="1" dirty="0"/>
          </a:p>
          <a:p>
            <a:pPr marL="0" indent="0">
              <a:buNone/>
            </a:pPr>
            <a:endParaRPr lang="en-US" b="1" dirty="0"/>
          </a:p>
        </p:txBody>
      </p:sp>
      <p:pic>
        <p:nvPicPr>
          <p:cNvPr id="4" name="Picture 2" descr="https://www.thegeneration-z.com/wp-content/uploads/2017/05/gen-z-logo-be.png">
            <a:extLst>
              <a:ext uri="{FF2B5EF4-FFF2-40B4-BE49-F238E27FC236}">
                <a16:creationId xmlns:a16="http://schemas.microsoft.com/office/drawing/2014/main" xmlns="" id="{5BA10656-0C5B-4E3D-8550-44C20AA5ED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83562" y="49006"/>
            <a:ext cx="3404798" cy="13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quoteambition.com/wp-content/uploads/2017/04/think-queen.jpg">
            <a:extLst>
              <a:ext uri="{FF2B5EF4-FFF2-40B4-BE49-F238E27FC236}">
                <a16:creationId xmlns:a16="http://schemas.microsoft.com/office/drawing/2014/main" xmlns="" id="{E5757ABD-D077-4349-906D-3AC5C50170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5316" y="2802194"/>
            <a:ext cx="5545394" cy="3706761"/>
          </a:xfrm>
          <a:prstGeom prst="rect">
            <a:avLst/>
          </a:prstGeom>
          <a:noFill/>
          <a:ln>
            <a:noFill/>
          </a:ln>
        </p:spPr>
      </p:pic>
    </p:spTree>
    <p:extLst>
      <p:ext uri="{BB962C8B-B14F-4D97-AF65-F5344CB8AC3E}">
        <p14:creationId xmlns:p14="http://schemas.microsoft.com/office/powerpoint/2010/main" val="211528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8315B-23C7-4D70-8492-8791CA7AFBEF}"/>
              </a:ext>
            </a:extLst>
          </p:cNvPr>
          <p:cNvSpPr>
            <a:spLocks noGrp="1"/>
          </p:cNvSpPr>
          <p:nvPr>
            <p:ph type="title"/>
          </p:nvPr>
        </p:nvSpPr>
        <p:spPr>
          <a:xfrm>
            <a:off x="913775" y="255640"/>
            <a:ext cx="10364451" cy="1219199"/>
          </a:xfrm>
        </p:spPr>
        <p:txBody>
          <a:bodyPr/>
          <a:lstStyle/>
          <a:p>
            <a:pPr algn="l"/>
            <a:r>
              <a:rPr lang="en-US" b="1" i="1" dirty="0"/>
              <a:t>Passionate about causes &amp; ISSUES</a:t>
            </a:r>
          </a:p>
        </p:txBody>
      </p:sp>
      <p:sp>
        <p:nvSpPr>
          <p:cNvPr id="3" name="Content Placeholder 2">
            <a:extLst>
              <a:ext uri="{FF2B5EF4-FFF2-40B4-BE49-F238E27FC236}">
                <a16:creationId xmlns:a16="http://schemas.microsoft.com/office/drawing/2014/main" xmlns="" id="{250BABAE-2E87-4F56-94B7-B7B45905101B}"/>
              </a:ext>
            </a:extLst>
          </p:cNvPr>
          <p:cNvSpPr>
            <a:spLocks noGrp="1"/>
          </p:cNvSpPr>
          <p:nvPr>
            <p:ph sz="quarter" idx="13"/>
          </p:nvPr>
        </p:nvSpPr>
        <p:spPr>
          <a:xfrm>
            <a:off x="913774" y="1474838"/>
            <a:ext cx="10363826" cy="4316361"/>
          </a:xfrm>
        </p:spPr>
        <p:txBody>
          <a:bodyPr/>
          <a:lstStyle/>
          <a:p>
            <a:r>
              <a:rPr lang="en-US" b="1" dirty="0">
                <a:hlinkClick r:id="rId2"/>
              </a:rPr>
              <a:t>A June 2018 survey by Fuse</a:t>
            </a:r>
            <a:r>
              <a:rPr lang="en-US" b="1" dirty="0"/>
              <a:t>, finds that Gen Z is passionate about the causes it supports. More than a quarter of Gen </a:t>
            </a:r>
            <a:r>
              <a:rPr lang="en-US" b="1" dirty="0" err="1"/>
              <a:t>Zers</a:t>
            </a:r>
            <a:r>
              <a:rPr lang="en-US" b="1" dirty="0"/>
              <a:t> say they have attended protests or rallies or boycotted a company in the last year.</a:t>
            </a:r>
          </a:p>
          <a:p>
            <a:r>
              <a:rPr lang="en-US" b="1" dirty="0"/>
              <a:t>Perhaps more telling is this fact — more than 2 in 5 Gen </a:t>
            </a:r>
            <a:r>
              <a:rPr lang="en-US" b="1" dirty="0" err="1"/>
              <a:t>Zers</a:t>
            </a:r>
            <a:r>
              <a:rPr lang="en-US" b="1" dirty="0"/>
              <a:t> say they have educated family or friends about a cause.</a:t>
            </a:r>
          </a:p>
          <a:p>
            <a:r>
              <a:rPr lang="en-US" b="1" dirty="0"/>
              <a:t>More than ½ believe voting is “very important”</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1076BD40-FC30-4A8E-9AD0-2A7F4922F4BF}"/>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592768" y="90033"/>
            <a:ext cx="3283975" cy="976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aceyco300.files.wordpress.com/2010/05/advocacy-definition1.png">
            <a:extLst>
              <a:ext uri="{FF2B5EF4-FFF2-40B4-BE49-F238E27FC236}">
                <a16:creationId xmlns:a16="http://schemas.microsoft.com/office/drawing/2014/main" xmlns="" id="{5A6EC71A-4959-45DB-B459-FEB98CF54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151" y="4135319"/>
            <a:ext cx="5503072" cy="272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6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E6987-6026-43A2-9189-DBB96A2D23A6}"/>
              </a:ext>
            </a:extLst>
          </p:cNvPr>
          <p:cNvSpPr>
            <a:spLocks noGrp="1"/>
          </p:cNvSpPr>
          <p:nvPr>
            <p:ph type="title"/>
          </p:nvPr>
        </p:nvSpPr>
        <p:spPr>
          <a:xfrm>
            <a:off x="913775" y="1"/>
            <a:ext cx="10364451" cy="1160205"/>
          </a:xfrm>
        </p:spPr>
        <p:txBody>
          <a:bodyPr/>
          <a:lstStyle/>
          <a:p>
            <a:r>
              <a:rPr lang="en-US" b="1" dirty="0"/>
              <a:t>  3. SELF-MOTIVATION</a:t>
            </a:r>
          </a:p>
        </p:txBody>
      </p:sp>
      <p:sp>
        <p:nvSpPr>
          <p:cNvPr id="3" name="Content Placeholder 2">
            <a:extLst>
              <a:ext uri="{FF2B5EF4-FFF2-40B4-BE49-F238E27FC236}">
                <a16:creationId xmlns:a16="http://schemas.microsoft.com/office/drawing/2014/main" xmlns="" id="{832EAD55-10DC-4356-8106-1944B54BC1E9}"/>
              </a:ext>
            </a:extLst>
          </p:cNvPr>
          <p:cNvSpPr>
            <a:spLocks noGrp="1"/>
          </p:cNvSpPr>
          <p:nvPr>
            <p:ph sz="quarter" idx="13"/>
          </p:nvPr>
        </p:nvSpPr>
        <p:spPr>
          <a:xfrm>
            <a:off x="913774" y="1061884"/>
            <a:ext cx="10363826" cy="5601147"/>
          </a:xfrm>
        </p:spPr>
        <p:txBody>
          <a:bodyPr/>
          <a:lstStyle/>
          <a:p>
            <a:pPr marL="0" indent="0">
              <a:buNone/>
            </a:pPr>
            <a:r>
              <a:rPr lang="en-US" b="1" dirty="0"/>
              <a:t>groups who offer Gen Z employees the freedom and responsibility to fulfill their duties at their own discretion through remote working solutions and flexible  time-frames will not only attract young talent but will also stand a better chance of holding on to young talent. They are eager to work on their “passion projects” outside of their “professions”. Respond well to self-motivation through flexibility.</a:t>
            </a:r>
          </a:p>
          <a:p>
            <a:pPr marL="0" indent="0">
              <a:buNone/>
            </a:pPr>
            <a:endParaRPr lang="en-US" b="1" dirty="0"/>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5B4BD1B9-C71B-455A-9C48-926F3833D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48" y="194969"/>
            <a:ext cx="3283975" cy="965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quotepixel.com/images/quotes/motivational/homer-rice-quotes_16827-0.png">
            <a:extLst>
              <a:ext uri="{FF2B5EF4-FFF2-40B4-BE49-F238E27FC236}">
                <a16:creationId xmlns:a16="http://schemas.microsoft.com/office/drawing/2014/main" xmlns="" id="{0A5C049E-7FBA-44E8-A137-35D5BD0E74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64913" y="2992731"/>
            <a:ext cx="3384550" cy="3670300"/>
          </a:xfrm>
          <a:prstGeom prst="rect">
            <a:avLst/>
          </a:prstGeom>
          <a:noFill/>
          <a:ln>
            <a:noFill/>
          </a:ln>
        </p:spPr>
      </p:pic>
    </p:spTree>
    <p:extLst>
      <p:ext uri="{BB962C8B-B14F-4D97-AF65-F5344CB8AC3E}">
        <p14:creationId xmlns:p14="http://schemas.microsoft.com/office/powerpoint/2010/main" val="236343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6F76C-FFD4-43B2-9287-5F37474F784F}"/>
              </a:ext>
            </a:extLst>
          </p:cNvPr>
          <p:cNvSpPr>
            <a:spLocks noGrp="1"/>
          </p:cNvSpPr>
          <p:nvPr>
            <p:ph type="title"/>
          </p:nvPr>
        </p:nvSpPr>
        <p:spPr/>
        <p:txBody>
          <a:bodyPr/>
          <a:lstStyle/>
          <a:p>
            <a:pPr algn="l"/>
            <a:r>
              <a:rPr lang="en-US" b="1" dirty="0"/>
              <a:t>PRIZE INDIVIDUALITY OVER CONFORMITY</a:t>
            </a:r>
          </a:p>
        </p:txBody>
      </p:sp>
      <p:pic>
        <p:nvPicPr>
          <p:cNvPr id="6" name="Picture 2" descr="https://www.thegeneration-z.com/wp-content/uploads/2017/05/gen-z-logo-be.png">
            <a:extLst>
              <a:ext uri="{FF2B5EF4-FFF2-40B4-BE49-F238E27FC236}">
                <a16:creationId xmlns:a16="http://schemas.microsoft.com/office/drawing/2014/main" xmlns="" id="{53C6655A-F7B5-4308-BB25-5234A7AB45A6}"/>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6577402" y="-445063"/>
            <a:ext cx="4850519" cy="2431179"/>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xmlns="" id="{1DFA61BE-CFC8-4567-A34B-D1AE05B123F2}"/>
              </a:ext>
            </a:extLst>
          </p:cNvPr>
          <p:cNvPicPr>
            <a:picLocks noGrp="1" noChangeAspect="1"/>
          </p:cNvPicPr>
          <p:nvPr>
            <p:ph sz="quarter" idx="14"/>
          </p:nvPr>
        </p:nvPicPr>
        <p:blipFill>
          <a:blip r:embed="rId3"/>
          <a:stretch>
            <a:fillRect/>
          </a:stretch>
        </p:blipFill>
        <p:spPr>
          <a:xfrm>
            <a:off x="6438900" y="2077042"/>
            <a:ext cx="4572000" cy="3753487"/>
          </a:xfrm>
        </p:spPr>
      </p:pic>
      <p:pic>
        <p:nvPicPr>
          <p:cNvPr id="9" name="Picture 8" descr="https://cdn.quotesgram.com/img/93/72/1237841038-the-art-of-non-conformity-470x260.jpg">
            <a:extLst>
              <a:ext uri="{FF2B5EF4-FFF2-40B4-BE49-F238E27FC236}">
                <a16:creationId xmlns:a16="http://schemas.microsoft.com/office/drawing/2014/main" xmlns="" id="{ACC43C39-7915-42FA-B131-1DED8D06411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4080" y="1986116"/>
            <a:ext cx="4520554" cy="3982065"/>
          </a:xfrm>
          <a:prstGeom prst="rect">
            <a:avLst/>
          </a:prstGeom>
          <a:noFill/>
          <a:ln>
            <a:noFill/>
          </a:ln>
        </p:spPr>
      </p:pic>
    </p:spTree>
    <p:extLst>
      <p:ext uri="{BB962C8B-B14F-4D97-AF65-F5344CB8AC3E}">
        <p14:creationId xmlns:p14="http://schemas.microsoft.com/office/powerpoint/2010/main" val="116655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535E4-68C9-49B4-9D3D-A93F490BA71C}"/>
              </a:ext>
            </a:extLst>
          </p:cNvPr>
          <p:cNvSpPr>
            <a:spLocks noGrp="1"/>
          </p:cNvSpPr>
          <p:nvPr>
            <p:ph type="title"/>
          </p:nvPr>
        </p:nvSpPr>
        <p:spPr>
          <a:xfrm>
            <a:off x="913775" y="194969"/>
            <a:ext cx="10364451" cy="1014399"/>
          </a:xfrm>
        </p:spPr>
        <p:txBody>
          <a:bodyPr/>
          <a:lstStyle/>
          <a:p>
            <a:pPr algn="r"/>
            <a:r>
              <a:rPr lang="en-US" b="1" dirty="0"/>
              <a:t>Realistic &amp; driven</a:t>
            </a:r>
          </a:p>
        </p:txBody>
      </p:sp>
      <p:sp>
        <p:nvSpPr>
          <p:cNvPr id="3" name="Content Placeholder 2">
            <a:extLst>
              <a:ext uri="{FF2B5EF4-FFF2-40B4-BE49-F238E27FC236}">
                <a16:creationId xmlns:a16="http://schemas.microsoft.com/office/drawing/2014/main" xmlns="" id="{E171B7E1-7982-4EA7-A73C-6F12B53BAECF}"/>
              </a:ext>
            </a:extLst>
          </p:cNvPr>
          <p:cNvSpPr>
            <a:spLocks noGrp="1"/>
          </p:cNvSpPr>
          <p:nvPr>
            <p:ph sz="quarter" idx="13"/>
          </p:nvPr>
        </p:nvSpPr>
        <p:spPr>
          <a:xfrm>
            <a:off x="913774" y="1596178"/>
            <a:ext cx="10363826" cy="4195022"/>
          </a:xfrm>
        </p:spPr>
        <p:txBody>
          <a:bodyPr/>
          <a:lstStyle/>
          <a:p>
            <a:pPr marL="0" indent="0">
              <a:buNone/>
            </a:pPr>
            <a:r>
              <a:rPr lang="en-US" b="1" dirty="0"/>
              <a:t>Forbes magazine suggested the optimism of Generation Z is curbed </a:t>
            </a:r>
            <a:r>
              <a:rPr lang="en-US" b="1" dirty="0">
                <a:hlinkClick r:id="rId2"/>
              </a:rPr>
              <a:t>by a sense of realism</a:t>
            </a:r>
            <a:r>
              <a:rPr lang="en-US" b="1" dirty="0"/>
              <a:t>.  They grew up in a world shaped by 9/11 and hurricane </a:t>
            </a:r>
            <a:r>
              <a:rPr lang="en-US" b="1" dirty="0" err="1"/>
              <a:t>katrina</a:t>
            </a:r>
            <a:r>
              <a:rPr lang="en-US" b="1" dirty="0"/>
              <a:t>. GEN Z BELIEVES THEY CAN &amp; WILL MAKE A DIFFERENCE IN THE WORLD.</a:t>
            </a:r>
          </a:p>
          <a:p>
            <a:pPr marL="0" indent="0">
              <a:buNone/>
            </a:pPr>
            <a:endParaRPr lang="en-US" b="1" dirty="0"/>
          </a:p>
          <a:p>
            <a:pPr marL="0" indent="0">
              <a:buNone/>
            </a:pPr>
            <a:endParaRPr lang="en-US" b="1" dirty="0"/>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6B7C0C2A-20FF-46AF-950E-D93A4429E833}"/>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13774" y="0"/>
            <a:ext cx="3283975" cy="1596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www.askideas.com/media/55/The-pessimist-complains-about-the-wind-the-optimist-expects-it-to-change-the-realist-adjusts-the-sails.-William-Arthur-Ward.jpg">
            <a:extLst>
              <a:ext uri="{FF2B5EF4-FFF2-40B4-BE49-F238E27FC236}">
                <a16:creationId xmlns:a16="http://schemas.microsoft.com/office/drawing/2014/main" xmlns="" id="{2109896C-E902-4B98-8632-0BF0F743CD9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98839" y="2855655"/>
            <a:ext cx="6381135" cy="3436989"/>
          </a:xfrm>
          <a:prstGeom prst="rect">
            <a:avLst/>
          </a:prstGeom>
          <a:noFill/>
          <a:ln>
            <a:noFill/>
          </a:ln>
        </p:spPr>
      </p:pic>
    </p:spTree>
    <p:extLst>
      <p:ext uri="{BB962C8B-B14F-4D97-AF65-F5344CB8AC3E}">
        <p14:creationId xmlns:p14="http://schemas.microsoft.com/office/powerpoint/2010/main" val="23345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96ACD-D8E3-40CB-8A65-7DA82655E8A2}"/>
              </a:ext>
            </a:extLst>
          </p:cNvPr>
          <p:cNvSpPr>
            <a:spLocks noGrp="1"/>
          </p:cNvSpPr>
          <p:nvPr>
            <p:ph type="title"/>
          </p:nvPr>
        </p:nvSpPr>
        <p:spPr>
          <a:xfrm>
            <a:off x="913775" y="78659"/>
            <a:ext cx="10364451" cy="1081547"/>
          </a:xfrm>
        </p:spPr>
        <p:txBody>
          <a:bodyPr/>
          <a:lstStyle/>
          <a:p>
            <a:r>
              <a:rPr lang="en-US" b="1" dirty="0"/>
              <a:t>4. generosity</a:t>
            </a:r>
          </a:p>
        </p:txBody>
      </p:sp>
      <p:sp>
        <p:nvSpPr>
          <p:cNvPr id="3" name="Content Placeholder 2">
            <a:extLst>
              <a:ext uri="{FF2B5EF4-FFF2-40B4-BE49-F238E27FC236}">
                <a16:creationId xmlns:a16="http://schemas.microsoft.com/office/drawing/2014/main" xmlns="" id="{2CEA5ED3-68A6-401B-BF23-E299A7F8A8DE}"/>
              </a:ext>
            </a:extLst>
          </p:cNvPr>
          <p:cNvSpPr>
            <a:spLocks noGrp="1"/>
          </p:cNvSpPr>
          <p:nvPr>
            <p:ph sz="quarter" idx="13"/>
          </p:nvPr>
        </p:nvSpPr>
        <p:spPr>
          <a:xfrm>
            <a:off x="913774" y="1061884"/>
            <a:ext cx="10363826" cy="5978013"/>
          </a:xfrm>
        </p:spPr>
        <p:txBody>
          <a:bodyPr/>
          <a:lstStyle/>
          <a:p>
            <a:endParaRPr lang="en-US" b="1" dirty="0"/>
          </a:p>
          <a:p>
            <a:endParaRPr lang="en-US" b="1" dirty="0"/>
          </a:p>
          <a:p>
            <a:endParaRPr lang="en-US" b="1" dirty="0"/>
          </a:p>
          <a:p>
            <a:r>
              <a:rPr lang="en-US" b="1" dirty="0"/>
              <a:t>As a generation that craves authenticity and community-building, it’s no surprise that Gen Z want to be in groups who are committed to giving back. Being social natives has given this generation the opportunity to better understand the challenges affecting individuals, and entire communities, outside their own circles and regions.</a:t>
            </a:r>
          </a:p>
          <a:p>
            <a:r>
              <a:rPr lang="en-US" b="1" dirty="0"/>
              <a:t>As a result of this access and transparency, Gen Z-</a:t>
            </a:r>
            <a:r>
              <a:rPr lang="en-US" b="1" dirty="0" err="1"/>
              <a:t>ers</a:t>
            </a:r>
            <a:r>
              <a:rPr lang="en-US" b="1" dirty="0"/>
              <a:t> want assurance that the companies they buy from, work for and are involved in are committed to more than just growing their bottom line, that they are also committed to helping others improve their lives through </a:t>
            </a:r>
            <a:r>
              <a:rPr lang="en-US" b="1" dirty="0">
                <a:hlinkClick r:id="rId2"/>
              </a:rPr>
              <a:t>philanthropic initiatives</a:t>
            </a:r>
            <a:r>
              <a:rPr lang="en-US" b="1" dirty="0"/>
              <a:t>. </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93BDBF33-ADC1-4B90-97C2-9417E6E8D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48" y="194969"/>
            <a:ext cx="3283975" cy="965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pinimg.com/236x/99/33/32/9933326b48b40355ff6c77ad07a1ad72.jpg">
            <a:extLst>
              <a:ext uri="{FF2B5EF4-FFF2-40B4-BE49-F238E27FC236}">
                <a16:creationId xmlns:a16="http://schemas.microsoft.com/office/drawing/2014/main" xmlns="" id="{1C924B99-5AC4-471F-8899-2E47237CC1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63079" y="194969"/>
            <a:ext cx="2247900" cy="2228850"/>
          </a:xfrm>
          <a:prstGeom prst="rect">
            <a:avLst/>
          </a:prstGeom>
          <a:noFill/>
          <a:ln>
            <a:noFill/>
          </a:ln>
        </p:spPr>
      </p:pic>
    </p:spTree>
    <p:extLst>
      <p:ext uri="{BB962C8B-B14F-4D97-AF65-F5344CB8AC3E}">
        <p14:creationId xmlns:p14="http://schemas.microsoft.com/office/powerpoint/2010/main" val="112554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586143-E068-44AD-AC43-CA721490E3E9}"/>
              </a:ext>
            </a:extLst>
          </p:cNvPr>
          <p:cNvSpPr>
            <a:spLocks noGrp="1"/>
          </p:cNvSpPr>
          <p:nvPr>
            <p:ph type="body" sz="quarter" idx="10"/>
          </p:nvPr>
        </p:nvSpPr>
        <p:spPr>
          <a:xfrm>
            <a:off x="508000" y="1295399"/>
            <a:ext cx="11176000" cy="5169195"/>
          </a:xfrm>
        </p:spPr>
        <p:txBody>
          <a:bodyPr>
            <a:normAutofit lnSpcReduction="10000"/>
          </a:bodyPr>
          <a:lstStyle/>
          <a:p>
            <a:pPr marL="0" indent="0">
              <a:buNone/>
            </a:pPr>
            <a:endParaRPr lang="en-US" dirty="0"/>
          </a:p>
          <a:p>
            <a:pPr marL="0" indent="0">
              <a:buNone/>
            </a:pPr>
            <a:r>
              <a:rPr lang="en-US" b="1" cap="all" dirty="0"/>
              <a:t>Our Mission</a:t>
            </a:r>
            <a:endParaRPr lang="en-US" dirty="0"/>
          </a:p>
          <a:p>
            <a:pPr marL="0" indent="0">
              <a:buNone/>
            </a:pPr>
            <a:r>
              <a:rPr lang="en-US" sz="4000" dirty="0"/>
              <a:t>The Junior league is an organization </a:t>
            </a:r>
            <a:r>
              <a:rPr lang="en-US" sz="4000" b="1" i="1" u="sng" dirty="0"/>
              <a:t>of women </a:t>
            </a:r>
            <a:r>
              <a:rPr lang="en-US" sz="4000" dirty="0"/>
              <a:t>committed to promoting voluntarism, developing the potential </a:t>
            </a:r>
            <a:r>
              <a:rPr lang="en-US" sz="4000" b="1" i="1" u="sng" dirty="0"/>
              <a:t>of women</a:t>
            </a:r>
            <a:r>
              <a:rPr lang="en-US" sz="4000" dirty="0"/>
              <a:t>, and improving communities through the effective action and leadership of trained volunteers. Its purpose is exclusively educational and charitable.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xmlns="" id="{57C1FC0A-BBBB-4079-A2ED-C4DE80652E7A}"/>
              </a:ext>
            </a:extLst>
          </p:cNvPr>
          <p:cNvSpPr>
            <a:spLocks noGrp="1"/>
          </p:cNvSpPr>
          <p:nvPr>
            <p:ph type="title"/>
          </p:nvPr>
        </p:nvSpPr>
        <p:spPr>
          <a:xfrm>
            <a:off x="508000" y="127591"/>
            <a:ext cx="11176000" cy="863009"/>
          </a:xfrm>
        </p:spPr>
        <p:txBody>
          <a:bodyPr>
            <a:normAutofit fontScale="90000"/>
          </a:bodyPr>
          <a:lstStyle/>
          <a:p>
            <a:pPr algn="ctr"/>
            <a:r>
              <a:rPr lang="en-US" sz="4000" dirty="0"/>
              <a:t>JUNIOR LEAGUEs ON A </a:t>
            </a:r>
            <a:r>
              <a:rPr lang="en-US" sz="4000" i="1" dirty="0"/>
              <a:t>MISSION</a:t>
            </a:r>
            <a:br>
              <a:rPr lang="en-US" sz="4000" i="1" dirty="0"/>
            </a:br>
            <a:r>
              <a:rPr lang="en-US" sz="4000" dirty="0"/>
              <a:t> DEVELOPING </a:t>
            </a:r>
            <a:r>
              <a:rPr lang="en-US" sz="4000" i="1" dirty="0"/>
              <a:t>“women” </a:t>
            </a:r>
            <a:r>
              <a:rPr lang="en-US" sz="4000" dirty="0"/>
              <a:t>LEADERS</a:t>
            </a:r>
          </a:p>
        </p:txBody>
      </p:sp>
    </p:spTree>
    <p:extLst>
      <p:ext uri="{BB962C8B-B14F-4D97-AF65-F5344CB8AC3E}">
        <p14:creationId xmlns:p14="http://schemas.microsoft.com/office/powerpoint/2010/main" val="1395507536"/>
      </p:ext>
    </p:extLst>
  </p:cSld>
  <p:clrMapOvr>
    <a:masterClrMapping/>
  </p:clrMapOvr>
  <p:transition xmlns:p14="http://schemas.microsoft.com/office/powerpoint/2010/mai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140F9-9641-4216-971F-BF3743B866A2}"/>
              </a:ext>
            </a:extLst>
          </p:cNvPr>
          <p:cNvSpPr>
            <a:spLocks noGrp="1"/>
          </p:cNvSpPr>
          <p:nvPr>
            <p:ph type="title"/>
          </p:nvPr>
        </p:nvSpPr>
        <p:spPr>
          <a:xfrm>
            <a:off x="913775" y="363794"/>
            <a:ext cx="10364451" cy="1130710"/>
          </a:xfrm>
        </p:spPr>
        <p:txBody>
          <a:bodyPr/>
          <a:lstStyle/>
          <a:p>
            <a:r>
              <a:rPr lang="en-US" dirty="0"/>
              <a:t>     </a:t>
            </a:r>
            <a:r>
              <a:rPr lang="en-US" b="1" dirty="0"/>
              <a:t>PHILANTHROPY GOES DIGITAL</a:t>
            </a:r>
          </a:p>
        </p:txBody>
      </p:sp>
      <p:sp>
        <p:nvSpPr>
          <p:cNvPr id="3" name="Content Placeholder 2">
            <a:extLst>
              <a:ext uri="{FF2B5EF4-FFF2-40B4-BE49-F238E27FC236}">
                <a16:creationId xmlns:a16="http://schemas.microsoft.com/office/drawing/2014/main" xmlns="" id="{96BD6FB1-C997-4A96-B768-87ACD57A44C1}"/>
              </a:ext>
            </a:extLst>
          </p:cNvPr>
          <p:cNvSpPr>
            <a:spLocks noGrp="1"/>
          </p:cNvSpPr>
          <p:nvPr>
            <p:ph sz="quarter" idx="13"/>
          </p:nvPr>
        </p:nvSpPr>
        <p:spPr>
          <a:xfrm>
            <a:off x="913774" y="1791146"/>
            <a:ext cx="10904600" cy="4580157"/>
          </a:xfrm>
        </p:spPr>
        <p:txBody>
          <a:bodyPr>
            <a:normAutofit/>
          </a:bodyPr>
          <a:lstStyle/>
          <a:p>
            <a:r>
              <a:rPr lang="en-US" dirty="0"/>
              <a:t>find causes they are passionate about and get ideas for how they can support;</a:t>
            </a:r>
          </a:p>
          <a:p>
            <a:r>
              <a:rPr lang="en-US" dirty="0"/>
              <a:t>         educate their friends and family about their causes;</a:t>
            </a:r>
          </a:p>
          <a:p>
            <a:r>
              <a:rPr lang="en-US" dirty="0"/>
              <a:t>         connect with others who share their passions;</a:t>
            </a:r>
          </a:p>
          <a:p>
            <a:r>
              <a:rPr lang="en-US" dirty="0"/>
              <a:t>         engage in crowd-funding;                                                         </a:t>
            </a:r>
          </a:p>
          <a:p>
            <a:r>
              <a:rPr lang="en-US" dirty="0"/>
              <a:t>         make microloans through sites such as </a:t>
            </a:r>
            <a:r>
              <a:rPr lang="en-US" dirty="0">
                <a:hlinkClick r:id="rId2"/>
              </a:rPr>
              <a:t>Kiva</a:t>
            </a:r>
            <a:r>
              <a:rPr lang="en-US" dirty="0"/>
              <a:t> </a:t>
            </a:r>
          </a:p>
          <a:p>
            <a:r>
              <a:rPr lang="en-US" dirty="0"/>
              <a:t>         text donations via their phones;</a:t>
            </a:r>
          </a:p>
          <a:p>
            <a:r>
              <a:rPr lang="en-US" dirty="0"/>
              <a:t>         create and post videos to promote their issues;</a:t>
            </a:r>
          </a:p>
          <a:p>
            <a:r>
              <a:rPr lang="en-US" dirty="0"/>
              <a:t>         apply for grants to support their philanthropic projects;</a:t>
            </a:r>
          </a:p>
          <a:p>
            <a:r>
              <a:rPr lang="en-US" dirty="0"/>
              <a:t>         find volunteer opportunities or engage in online volunteering.</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91940921-81D5-42C5-8A3E-F73121C500F0}"/>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913774" y="131060"/>
            <a:ext cx="2232549" cy="1596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kiplinger.com/kipimages/pages/13167.jpg">
            <a:extLst>
              <a:ext uri="{FF2B5EF4-FFF2-40B4-BE49-F238E27FC236}">
                <a16:creationId xmlns:a16="http://schemas.microsoft.com/office/drawing/2014/main" xmlns="" id="{97A71FD8-8429-42B3-B0AD-54E4BBA9B0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59097" y="2467898"/>
            <a:ext cx="2851355" cy="2723534"/>
          </a:xfrm>
          <a:prstGeom prst="rect">
            <a:avLst/>
          </a:prstGeom>
          <a:noFill/>
          <a:ln>
            <a:noFill/>
          </a:ln>
        </p:spPr>
      </p:pic>
    </p:spTree>
    <p:extLst>
      <p:ext uri="{BB962C8B-B14F-4D97-AF65-F5344CB8AC3E}">
        <p14:creationId xmlns:p14="http://schemas.microsoft.com/office/powerpoint/2010/main" val="444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9C42F-F0AA-447E-9B2B-D037E84E445A}"/>
              </a:ext>
            </a:extLst>
          </p:cNvPr>
          <p:cNvSpPr>
            <a:spLocks noGrp="1"/>
          </p:cNvSpPr>
          <p:nvPr>
            <p:ph type="title"/>
          </p:nvPr>
        </p:nvSpPr>
        <p:spPr>
          <a:xfrm>
            <a:off x="913775" y="167149"/>
            <a:ext cx="10757115" cy="1504336"/>
          </a:xfrm>
        </p:spPr>
        <p:txBody>
          <a:bodyPr/>
          <a:lstStyle/>
          <a:p>
            <a:pPr algn="l"/>
            <a:r>
              <a:rPr lang="en-US" b="1" dirty="0"/>
              <a:t>Already involved in </a:t>
            </a:r>
            <a:br>
              <a:rPr lang="en-US" b="1" dirty="0"/>
            </a:br>
            <a:r>
              <a:rPr lang="en-US" b="1" dirty="0"/>
              <a:t>volunteering</a:t>
            </a:r>
          </a:p>
        </p:txBody>
      </p:sp>
      <p:sp>
        <p:nvSpPr>
          <p:cNvPr id="3" name="Content Placeholder 2">
            <a:extLst>
              <a:ext uri="{FF2B5EF4-FFF2-40B4-BE49-F238E27FC236}">
                <a16:creationId xmlns:a16="http://schemas.microsoft.com/office/drawing/2014/main" xmlns="" id="{FA5A149E-9A3E-4346-ACAB-6EB50D0051D5}"/>
              </a:ext>
            </a:extLst>
          </p:cNvPr>
          <p:cNvSpPr>
            <a:spLocks noGrp="1"/>
          </p:cNvSpPr>
          <p:nvPr>
            <p:ph sz="quarter" idx="13"/>
          </p:nvPr>
        </p:nvSpPr>
        <p:spPr>
          <a:xfrm>
            <a:off x="373626" y="1455174"/>
            <a:ext cx="11513574" cy="5315251"/>
          </a:xfrm>
        </p:spPr>
        <p:txBody>
          <a:bodyPr/>
          <a:lstStyle/>
          <a:p>
            <a:pPr marL="0" indent="0">
              <a:buNone/>
            </a:pPr>
            <a:r>
              <a:rPr lang="en-US" dirty="0"/>
              <a:t>A study conducted by the marketing agency Sparks &amp; Honey found </a:t>
            </a:r>
            <a:r>
              <a:rPr lang="en-US" b="1" dirty="0"/>
              <a:t>26 percent of Gen z already volunteer</a:t>
            </a:r>
            <a:r>
              <a:rPr lang="en-US" dirty="0"/>
              <a:t>. The report also discovered they are more engaged in global affairs than previous generations. </a:t>
            </a:r>
          </a:p>
          <a:p>
            <a:r>
              <a:rPr lang="en-US" dirty="0"/>
              <a:t>About 60 percent of all Generation Z members polled wanted to have an impact on the world, compared to 39 percent of millennials. while this new generation is described as active volunteers</a:t>
            </a:r>
          </a:p>
          <a:p>
            <a:pPr fontAlgn="base"/>
            <a:r>
              <a:rPr lang="en-US" dirty="0"/>
              <a:t>77% of Gen Z’s are either extremely or very interested in volunteering to gain work experience. [</a:t>
            </a:r>
            <a:r>
              <a:rPr lang="en-US" b="1" dirty="0">
                <a:hlinkClick r:id="rId2"/>
              </a:rPr>
              <a:t>Millennial Branding / Internships.com</a:t>
            </a:r>
            <a:r>
              <a:rPr lang="en-US" dirty="0"/>
              <a:t>]</a:t>
            </a:r>
          </a:p>
          <a:p>
            <a:pPr fontAlgn="base"/>
            <a:r>
              <a:rPr lang="en-US" dirty="0"/>
              <a:t>26% are currently volunteering. [</a:t>
            </a:r>
            <a:r>
              <a:rPr lang="en-US" b="1" dirty="0">
                <a:hlinkClick r:id="rId3"/>
              </a:rPr>
              <a:t>Intern Sushi / CAA</a:t>
            </a:r>
            <a:r>
              <a:rPr lang="en-US" dirty="0"/>
              <a:t>]            </a:t>
            </a:r>
          </a:p>
          <a:p>
            <a:pPr fontAlgn="base"/>
            <a:r>
              <a:rPr lang="en-US" dirty="0"/>
              <a:t>76% are concerned about man’s impact on the planet. [JWT]</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FD6A45F0-B5D1-4C3E-A2F2-43BD7E7EC38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47820" y="87575"/>
            <a:ext cx="3404798" cy="13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punchbowl.com/gridfs/fs/4f5f62591a349e14700007cf-1331651163">
            <a:extLst>
              <a:ext uri="{FF2B5EF4-FFF2-40B4-BE49-F238E27FC236}">
                <a16:creationId xmlns:a16="http://schemas.microsoft.com/office/drawing/2014/main" xmlns="" id="{B85E5CE0-AED0-4CB5-973A-A7830AFE54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14237" y="4112799"/>
            <a:ext cx="3314700" cy="2337162"/>
          </a:xfrm>
          <a:prstGeom prst="rect">
            <a:avLst/>
          </a:prstGeom>
          <a:noFill/>
          <a:ln>
            <a:noFill/>
          </a:ln>
        </p:spPr>
      </p:pic>
    </p:spTree>
    <p:extLst>
      <p:ext uri="{BB962C8B-B14F-4D97-AF65-F5344CB8AC3E}">
        <p14:creationId xmlns:p14="http://schemas.microsoft.com/office/powerpoint/2010/main" val="239015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DCBD5-EC55-4B96-A1C7-85E56CE2AE35}"/>
              </a:ext>
            </a:extLst>
          </p:cNvPr>
          <p:cNvSpPr>
            <a:spLocks noGrp="1"/>
          </p:cNvSpPr>
          <p:nvPr>
            <p:ph type="title"/>
          </p:nvPr>
        </p:nvSpPr>
        <p:spPr>
          <a:xfrm>
            <a:off x="913775" y="88490"/>
            <a:ext cx="10364451" cy="1415846"/>
          </a:xfrm>
        </p:spPr>
        <p:txBody>
          <a:bodyPr/>
          <a:lstStyle/>
          <a:p>
            <a:r>
              <a:rPr lang="en-US" b="1" dirty="0"/>
              <a:t>5. perseverance</a:t>
            </a:r>
          </a:p>
        </p:txBody>
      </p:sp>
      <p:sp>
        <p:nvSpPr>
          <p:cNvPr id="3" name="Content Placeholder 2">
            <a:extLst>
              <a:ext uri="{FF2B5EF4-FFF2-40B4-BE49-F238E27FC236}">
                <a16:creationId xmlns:a16="http://schemas.microsoft.com/office/drawing/2014/main" xmlns="" id="{E6773211-91C0-48C8-A30A-15E4B2AF2067}"/>
              </a:ext>
            </a:extLst>
          </p:cNvPr>
          <p:cNvSpPr>
            <a:spLocks noGrp="1"/>
          </p:cNvSpPr>
          <p:nvPr>
            <p:ph sz="quarter" idx="13"/>
          </p:nvPr>
        </p:nvSpPr>
        <p:spPr>
          <a:xfrm>
            <a:off x="373626" y="993058"/>
            <a:ext cx="11680722" cy="5669973"/>
          </a:xfrm>
        </p:spPr>
        <p:txBody>
          <a:bodyPr/>
          <a:lstStyle/>
          <a:p>
            <a:r>
              <a:rPr lang="en-US" b="1" dirty="0"/>
              <a:t>Gen Z-</a:t>
            </a:r>
            <a:r>
              <a:rPr lang="en-US" b="1" dirty="0" err="1"/>
              <a:t>ers</a:t>
            </a:r>
            <a:r>
              <a:rPr lang="en-US" b="1" dirty="0"/>
              <a:t> may be young, but they are not naive. They want to </a:t>
            </a:r>
            <a:r>
              <a:rPr lang="en-US" b="1" dirty="0">
                <a:hlinkClick r:id="rId2"/>
              </a:rPr>
              <a:t>work hard for their personal successes</a:t>
            </a:r>
            <a:r>
              <a:rPr lang="en-US" b="1" dirty="0"/>
              <a:t> and they understand that the path to success will not be smooth. They want to be with others and in groups that are transparent about their own struggles and roadblocks gives young Gen Z professionals the chance to better prepare themselves for the types of obstacles they are likely to face. </a:t>
            </a:r>
          </a:p>
          <a:p>
            <a:r>
              <a:rPr lang="en-US" b="1" dirty="0"/>
              <a:t>this demographic wants mentorship and understands that being with leaders who are willing to talk about their own paths will allow them to forge mentor-mentee relationships that may last for the entirety of their lives. </a:t>
            </a:r>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76AFF48F-9E70-4002-9614-CC1894060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48" y="194969"/>
            <a:ext cx="3283975" cy="965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static.debtroundup.com/wp-content/uploads/2015/02/perseverance_breeds_success_img.jpg">
            <a:extLst>
              <a:ext uri="{FF2B5EF4-FFF2-40B4-BE49-F238E27FC236}">
                <a16:creationId xmlns:a16="http://schemas.microsoft.com/office/drawing/2014/main" xmlns="" id="{8DCA65DE-1BCA-4124-91B5-A5FAC03DFF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5846" y="4207592"/>
            <a:ext cx="3937000" cy="2455439"/>
          </a:xfrm>
          <a:prstGeom prst="rect">
            <a:avLst/>
          </a:prstGeom>
          <a:noFill/>
          <a:ln>
            <a:noFill/>
          </a:ln>
        </p:spPr>
      </p:pic>
      <p:pic>
        <p:nvPicPr>
          <p:cNvPr id="6" name="Picture 5" descr="https://thumb101.shutterstock.com/display_pic_with_logo/1845884/216625513/stock-photo-woman-with-mentor-word-cloud-216625513.jpg">
            <a:extLst>
              <a:ext uri="{FF2B5EF4-FFF2-40B4-BE49-F238E27FC236}">
                <a16:creationId xmlns:a16="http://schemas.microsoft.com/office/drawing/2014/main" xmlns="" id="{5217BB30-6ECB-400A-A57B-B6DD39479C9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170606" y="3816592"/>
            <a:ext cx="3647768" cy="2846439"/>
          </a:xfrm>
          <a:prstGeom prst="rect">
            <a:avLst/>
          </a:prstGeom>
          <a:noFill/>
          <a:ln>
            <a:noFill/>
          </a:ln>
        </p:spPr>
      </p:pic>
    </p:spTree>
    <p:extLst>
      <p:ext uri="{BB962C8B-B14F-4D97-AF65-F5344CB8AC3E}">
        <p14:creationId xmlns:p14="http://schemas.microsoft.com/office/powerpoint/2010/main" val="256661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A5EE5-AE86-41A2-B47F-C541BA2DC36A}"/>
              </a:ext>
            </a:extLst>
          </p:cNvPr>
          <p:cNvSpPr>
            <a:spLocks noGrp="1"/>
          </p:cNvSpPr>
          <p:nvPr>
            <p:ph type="title"/>
          </p:nvPr>
        </p:nvSpPr>
        <p:spPr>
          <a:xfrm>
            <a:off x="913775" y="235975"/>
            <a:ext cx="10364451" cy="1592825"/>
          </a:xfrm>
        </p:spPr>
        <p:txBody>
          <a:bodyPr/>
          <a:lstStyle/>
          <a:p>
            <a:r>
              <a:rPr lang="en-US" b="1" dirty="0"/>
              <a:t>collaborative</a:t>
            </a:r>
          </a:p>
        </p:txBody>
      </p:sp>
      <p:sp>
        <p:nvSpPr>
          <p:cNvPr id="3" name="Content Placeholder 2">
            <a:extLst>
              <a:ext uri="{FF2B5EF4-FFF2-40B4-BE49-F238E27FC236}">
                <a16:creationId xmlns:a16="http://schemas.microsoft.com/office/drawing/2014/main" xmlns="" id="{EAB02780-6B5F-4896-8A92-98AA4570E195}"/>
              </a:ext>
            </a:extLst>
          </p:cNvPr>
          <p:cNvSpPr>
            <a:spLocks noGrp="1"/>
          </p:cNvSpPr>
          <p:nvPr>
            <p:ph sz="quarter" idx="13"/>
          </p:nvPr>
        </p:nvSpPr>
        <p:spPr>
          <a:xfrm>
            <a:off x="913774" y="1759974"/>
            <a:ext cx="10363826" cy="4031226"/>
          </a:xfrm>
        </p:spPr>
        <p:txBody>
          <a:bodyPr/>
          <a:lstStyle/>
          <a:p>
            <a:pPr marL="0" indent="0">
              <a:buNone/>
            </a:pPr>
            <a:r>
              <a:rPr lang="en-US" sz="2800" b="1" dirty="0"/>
              <a:t>60% of Gen </a:t>
            </a:r>
            <a:r>
              <a:rPr lang="en-US" sz="2800" b="1" dirty="0" err="1"/>
              <a:t>Zers</a:t>
            </a:r>
            <a:r>
              <a:rPr lang="en-US" sz="2800" b="1" dirty="0"/>
              <a:t> say they like to share their knowledge with others. a sign of collaborative skills. </a:t>
            </a:r>
          </a:p>
          <a:p>
            <a:pPr marL="0" indent="0">
              <a:buNone/>
            </a:pPr>
            <a:endParaRPr lang="en-US" sz="2800" b="1" dirty="0"/>
          </a:p>
          <a:p>
            <a:pPr marL="0" indent="0">
              <a:buNone/>
            </a:pPr>
            <a:endParaRPr lang="en-US" sz="2800" b="1" dirty="0"/>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DA263717-9238-4CC0-AAFE-9E913266B54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8023123" y="618517"/>
            <a:ext cx="3404798" cy="13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makingfriends.com/girl-scout-leader/wp-content/uploads/2015/06/girl-scout-parent-meeting.jpg">
            <a:extLst>
              <a:ext uri="{FF2B5EF4-FFF2-40B4-BE49-F238E27FC236}">
                <a16:creationId xmlns:a16="http://schemas.microsoft.com/office/drawing/2014/main" xmlns="" id="{F88FEE35-BFF6-40D2-BAA4-223F135F4C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7999" y="2802194"/>
            <a:ext cx="5830529" cy="3460953"/>
          </a:xfrm>
          <a:prstGeom prst="rect">
            <a:avLst/>
          </a:prstGeom>
          <a:noFill/>
          <a:ln>
            <a:noFill/>
          </a:ln>
        </p:spPr>
      </p:pic>
    </p:spTree>
    <p:extLst>
      <p:ext uri="{BB962C8B-B14F-4D97-AF65-F5344CB8AC3E}">
        <p14:creationId xmlns:p14="http://schemas.microsoft.com/office/powerpoint/2010/main" val="345434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C4561C7-EF7D-449D-A573-E554FF026A6D}"/>
              </a:ext>
            </a:extLst>
          </p:cNvPr>
          <p:cNvSpPr>
            <a:spLocks noGrp="1"/>
          </p:cNvSpPr>
          <p:nvPr>
            <p:ph type="title"/>
          </p:nvPr>
        </p:nvSpPr>
        <p:spPr>
          <a:xfrm>
            <a:off x="913775" y="245806"/>
            <a:ext cx="10364451" cy="678426"/>
          </a:xfrm>
        </p:spPr>
        <p:txBody>
          <a:bodyPr>
            <a:normAutofit fontScale="90000"/>
          </a:bodyPr>
          <a:lstStyle/>
          <a:p>
            <a:pPr algn="l"/>
            <a:r>
              <a:rPr lang="en-US" b="1" dirty="0"/>
              <a:t> </a:t>
            </a:r>
            <a:br>
              <a:rPr lang="en-US" b="1" dirty="0"/>
            </a:br>
            <a:r>
              <a:rPr lang="en-US" b="1" dirty="0"/>
              <a:t> loves “</a:t>
            </a:r>
            <a:r>
              <a:rPr lang="en-US" b="1" dirty="0" err="1"/>
              <a:t>StorIES</a:t>
            </a:r>
            <a:r>
              <a:rPr lang="en-US" b="1" dirty="0"/>
              <a:t>”</a:t>
            </a:r>
            <a:r>
              <a:rPr lang="en-US" dirty="0"/>
              <a:t/>
            </a:r>
            <a:br>
              <a:rPr lang="en-US" dirty="0"/>
            </a:br>
            <a:endParaRPr lang="en-US" dirty="0"/>
          </a:p>
        </p:txBody>
      </p:sp>
      <p:sp>
        <p:nvSpPr>
          <p:cNvPr id="6" name="Content Placeholder 5">
            <a:extLst>
              <a:ext uri="{FF2B5EF4-FFF2-40B4-BE49-F238E27FC236}">
                <a16:creationId xmlns:a16="http://schemas.microsoft.com/office/drawing/2014/main" xmlns="" id="{46AEA456-9332-48F0-A2CC-B39540B26E0B}"/>
              </a:ext>
            </a:extLst>
          </p:cNvPr>
          <p:cNvSpPr>
            <a:spLocks noGrp="1"/>
          </p:cNvSpPr>
          <p:nvPr>
            <p:ph sz="quarter" idx="13"/>
          </p:nvPr>
        </p:nvSpPr>
        <p:spPr>
          <a:xfrm>
            <a:off x="913774" y="924232"/>
            <a:ext cx="10363826" cy="5687962"/>
          </a:xfrm>
        </p:spPr>
        <p:txBody>
          <a:bodyPr/>
          <a:lstStyle/>
          <a:p>
            <a:pPr marL="0" indent="0">
              <a:buNone/>
            </a:pPr>
            <a:r>
              <a:rPr lang="en-US" b="1" dirty="0"/>
              <a:t>“This generation loves </a:t>
            </a:r>
            <a:r>
              <a:rPr lang="en-US" b="1" dirty="0" err="1"/>
              <a:t>stoRIES</a:t>
            </a:r>
            <a:r>
              <a:rPr lang="en-US" b="1" dirty="0"/>
              <a:t>,” Marcie Merriman, Ernst &amp; Young’s executive director, cultural relevancy and brand strategy said in </a:t>
            </a:r>
            <a:r>
              <a:rPr lang="en-US" b="1" dirty="0">
                <a:hlinkClick r:id="rId2"/>
              </a:rPr>
              <a:t>a recent interview</a:t>
            </a:r>
            <a:r>
              <a:rPr lang="en-US" b="1" dirty="0"/>
              <a:t>. “What’s the history behind it? Why is it relevant? What does it mean to me?”</a:t>
            </a:r>
          </a:p>
          <a:p>
            <a:r>
              <a:rPr lang="en-US" b="1" dirty="0"/>
              <a:t>It makes sense. Stories are a way to differentiate your content from all that other information that Gen Z quickly forgets. Even better, a good story works for people of any generation.  </a:t>
            </a:r>
          </a:p>
          <a:p>
            <a:r>
              <a:rPr lang="en-US" b="1" dirty="0"/>
              <a:t>So look for the story—something that provide context and meaning. </a:t>
            </a:r>
          </a:p>
          <a:p>
            <a:r>
              <a:rPr lang="en-US" b="1" dirty="0"/>
              <a:t>Then find the best way – and medium – to tell it. </a:t>
            </a:r>
          </a:p>
          <a:p>
            <a:pPr marL="0" indent="0">
              <a:buNone/>
            </a:pPr>
            <a:endParaRPr lang="en-US" b="1" dirty="0"/>
          </a:p>
          <a:p>
            <a:pPr marL="0" indent="0">
              <a:buNone/>
            </a:pPr>
            <a:endParaRPr lang="en-US" dirty="0"/>
          </a:p>
        </p:txBody>
      </p:sp>
      <p:pic>
        <p:nvPicPr>
          <p:cNvPr id="7" name="Picture 6" descr="https://tvo.org/sites/default/files/article-thumbnails/Telling%20Our%20Stories.jpg">
            <a:extLst>
              <a:ext uri="{FF2B5EF4-FFF2-40B4-BE49-F238E27FC236}">
                <a16:creationId xmlns:a16="http://schemas.microsoft.com/office/drawing/2014/main" xmlns="" id="{0C3C25A0-DDAD-49D7-8F29-9E7B8624F4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58187" y="4356920"/>
            <a:ext cx="3911600" cy="2255274"/>
          </a:xfrm>
          <a:prstGeom prst="rect">
            <a:avLst/>
          </a:prstGeom>
          <a:noFill/>
          <a:ln>
            <a:noFill/>
          </a:ln>
        </p:spPr>
      </p:pic>
      <p:pic>
        <p:nvPicPr>
          <p:cNvPr id="8" name="Picture 2" descr="https://www.thegeneration-z.com/wp-content/uploads/2017/05/gen-z-logo-be.png">
            <a:extLst>
              <a:ext uri="{FF2B5EF4-FFF2-40B4-BE49-F238E27FC236}">
                <a16:creationId xmlns:a16="http://schemas.microsoft.com/office/drawing/2014/main" xmlns="" id="{14BD40F1-CEB5-43D7-A860-3AD8B8FA73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47820" y="87575"/>
            <a:ext cx="3404798" cy="83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83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9DC5F-D1A2-40C7-AE4D-238F86A485B9}"/>
              </a:ext>
            </a:extLst>
          </p:cNvPr>
          <p:cNvSpPr>
            <a:spLocks noGrp="1"/>
          </p:cNvSpPr>
          <p:nvPr>
            <p:ph type="title"/>
          </p:nvPr>
        </p:nvSpPr>
        <p:spPr>
          <a:xfrm>
            <a:off x="913775" y="618517"/>
            <a:ext cx="10364451" cy="846489"/>
          </a:xfrm>
        </p:spPr>
        <p:txBody>
          <a:bodyPr/>
          <a:lstStyle/>
          <a:p>
            <a:r>
              <a:rPr lang="en-US" b="1" dirty="0"/>
              <a:t>IN THE JUNIOR LEAGUE</a:t>
            </a:r>
          </a:p>
        </p:txBody>
      </p:sp>
      <p:pic>
        <p:nvPicPr>
          <p:cNvPr id="12290" name="Picture 2" descr="https://storiesflistgv2.blob.core.windows.net/stories/2018/03/womensdayeventatfk_mainbanner5.jpg">
            <a:extLst>
              <a:ext uri="{FF2B5EF4-FFF2-40B4-BE49-F238E27FC236}">
                <a16:creationId xmlns:a16="http://schemas.microsoft.com/office/drawing/2014/main" xmlns="" id="{6922B717-9F0B-4D23-BE5F-B1E75E8C162F}"/>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48232" y="1681317"/>
            <a:ext cx="7364362" cy="479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86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7366A-A5AA-40B5-AF75-2A1BB262C1CE}"/>
              </a:ext>
            </a:extLst>
          </p:cNvPr>
          <p:cNvSpPr>
            <a:spLocks noGrp="1"/>
          </p:cNvSpPr>
          <p:nvPr>
            <p:ph type="title"/>
          </p:nvPr>
        </p:nvSpPr>
        <p:spPr>
          <a:xfrm>
            <a:off x="913775" y="618517"/>
            <a:ext cx="10364451" cy="1141457"/>
          </a:xfrm>
        </p:spPr>
        <p:txBody>
          <a:bodyPr/>
          <a:lstStyle/>
          <a:p>
            <a:endParaRPr lang="en-US" dirty="0"/>
          </a:p>
        </p:txBody>
      </p:sp>
      <p:pic>
        <p:nvPicPr>
          <p:cNvPr id="5" name="Picture 4" descr="GEN HQ">
            <a:hlinkClick r:id="rId2" tooltip="&quot;GEN HQ&quot;"/>
            <a:extLst>
              <a:ext uri="{FF2B5EF4-FFF2-40B4-BE49-F238E27FC236}">
                <a16:creationId xmlns:a16="http://schemas.microsoft.com/office/drawing/2014/main" xmlns="" id="{B90E6209-27AC-4372-97A1-F7AABF099D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54477" y="527592"/>
            <a:ext cx="5466736" cy="1399532"/>
          </a:xfrm>
          <a:prstGeom prst="rect">
            <a:avLst/>
          </a:prstGeom>
          <a:noFill/>
          <a:ln>
            <a:noFill/>
          </a:ln>
        </p:spPr>
      </p:pic>
      <p:sp>
        <p:nvSpPr>
          <p:cNvPr id="6" name="Content Placeholder 5">
            <a:extLst>
              <a:ext uri="{FF2B5EF4-FFF2-40B4-BE49-F238E27FC236}">
                <a16:creationId xmlns:a16="http://schemas.microsoft.com/office/drawing/2014/main" xmlns="" id="{146BC02B-61C8-4E71-B40C-45D651164856}"/>
              </a:ext>
            </a:extLst>
          </p:cNvPr>
          <p:cNvSpPr>
            <a:spLocks noGrp="1"/>
          </p:cNvSpPr>
          <p:nvPr>
            <p:ph sz="quarter" idx="13"/>
          </p:nvPr>
        </p:nvSpPr>
        <p:spPr>
          <a:xfrm>
            <a:off x="913774" y="1850900"/>
            <a:ext cx="10363826" cy="4697384"/>
          </a:xfrm>
        </p:spPr>
        <p:txBody>
          <a:bodyPr>
            <a:normAutofit fontScale="70000" lnSpcReduction="20000"/>
          </a:bodyPr>
          <a:lstStyle/>
          <a:p>
            <a:pPr marL="0" indent="0" fontAlgn="base">
              <a:buNone/>
            </a:pPr>
            <a:endParaRPr lang="en-US" dirty="0"/>
          </a:p>
          <a:p>
            <a:pPr fontAlgn="base"/>
            <a:r>
              <a:rPr lang="en-US" sz="2800" b="1" dirty="0"/>
              <a:t>The Center for Generational Kinetics solves tough generational challenges with Gen Z, Millennials, Gen Y, Gen X, and Baby Boomers. Our custom research, speaking, and strategic consulting deliver innovative, practical solutions that drive results.</a:t>
            </a:r>
          </a:p>
          <a:p>
            <a:pPr fontAlgn="base"/>
            <a:r>
              <a:rPr lang="en-US" sz="2800" b="1" dirty="0"/>
              <a:t>genHQ.com/Gen-Z</a:t>
            </a:r>
            <a:r>
              <a:rPr lang="en-US" sz="2800" dirty="0"/>
              <a:t/>
            </a:r>
            <a:br>
              <a:rPr lang="en-US" sz="2800" dirty="0"/>
            </a:br>
            <a:endParaRPr lang="en-US" sz="2800" dirty="0"/>
          </a:p>
          <a:p>
            <a:pPr fontAlgn="base"/>
            <a:r>
              <a:rPr lang="en-US" sz="3100" dirty="0"/>
              <a:t>CONTACT : genhq.com</a:t>
            </a:r>
          </a:p>
          <a:p>
            <a:pPr fontAlgn="base"/>
            <a:r>
              <a:rPr lang="en-US" sz="3100" b="1" u="sng" dirty="0">
                <a:hlinkClick r:id="rId4">
                  <a:extLst>
                    <a:ext uri="{A12FA001-AC4F-418D-AE19-62706E023703}">
                      <ahyp:hlinkClr xmlns:ahyp="http://schemas.microsoft.com/office/drawing/2018/hyperlinkcolor" xmlns="" val="tx"/>
                    </a:ext>
                  </a:extLst>
                </a:hlinkClick>
              </a:rPr>
              <a:t>+1 512-259-6877</a:t>
            </a:r>
            <a:r>
              <a:rPr lang="en-US" sz="3100" dirty="0"/>
              <a:t/>
            </a:r>
            <a:br>
              <a:rPr lang="en-US" sz="3100" dirty="0"/>
            </a:br>
            <a:r>
              <a:rPr lang="en-US" sz="3100" u="sng" dirty="0">
                <a:hlinkClick r:id="rId5">
                  <a:extLst>
                    <a:ext uri="{A12FA001-AC4F-418D-AE19-62706E023703}">
                      <ahyp:hlinkClr xmlns:ahyp="http://schemas.microsoft.com/office/drawing/2018/hyperlinkcolor" xmlns="" val="tx"/>
                    </a:ext>
                  </a:extLst>
                </a:hlinkClick>
              </a:rPr>
              <a:t>Info@GenHQ.com</a:t>
            </a:r>
            <a:endParaRPr lang="en-US" sz="3100" dirty="0"/>
          </a:p>
          <a:p>
            <a:pPr fontAlgn="base"/>
            <a:r>
              <a:rPr lang="en-US" sz="3100" u="sng" dirty="0">
                <a:hlinkClick r:id="rId6">
                  <a:extLst>
                    <a:ext uri="{A12FA001-AC4F-418D-AE19-62706E023703}">
                      <ahyp:hlinkClr xmlns:ahyp="http://schemas.microsoft.com/office/drawing/2018/hyperlinkcolor" xmlns="" val="tx"/>
                    </a:ext>
                  </a:extLst>
                </a:hlinkClick>
              </a:rPr>
              <a:t>8733 Shoal Creek Boulevard</a:t>
            </a:r>
            <a:r>
              <a:rPr lang="en-US" sz="3100" dirty="0"/>
              <a:t/>
            </a:r>
            <a:br>
              <a:rPr lang="en-US" sz="3100" dirty="0"/>
            </a:br>
            <a:r>
              <a:rPr lang="en-US" sz="3100" dirty="0"/>
              <a:t>Austin, Texas 78757 USA</a:t>
            </a:r>
          </a:p>
          <a:p>
            <a:pPr marL="0" indent="0">
              <a:buNone/>
            </a:pPr>
            <a:endParaRPr lang="en-US" dirty="0"/>
          </a:p>
        </p:txBody>
      </p:sp>
    </p:spTree>
    <p:extLst>
      <p:ext uri="{BB962C8B-B14F-4D97-AF65-F5344CB8AC3E}">
        <p14:creationId xmlns:p14="http://schemas.microsoft.com/office/powerpoint/2010/main" val="418521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0B130-C9ED-457C-8AC8-C80983420AB7}"/>
              </a:ext>
            </a:extLst>
          </p:cNvPr>
          <p:cNvSpPr>
            <a:spLocks noGrp="1"/>
          </p:cNvSpPr>
          <p:nvPr>
            <p:ph type="title"/>
          </p:nvPr>
        </p:nvSpPr>
        <p:spPr>
          <a:xfrm>
            <a:off x="913775" y="618518"/>
            <a:ext cx="10364451" cy="944812"/>
          </a:xfrm>
        </p:spPr>
        <p:txBody>
          <a:bodyPr>
            <a:normAutofit fontScale="90000"/>
          </a:bodyPr>
          <a:lstStyle/>
          <a:p>
            <a:r>
              <a:rPr lang="en-US" b="1" dirty="0"/>
              <a:t>JUNIOR LEAGUES</a:t>
            </a:r>
            <a:br>
              <a:rPr lang="en-US" b="1" dirty="0"/>
            </a:br>
            <a:r>
              <a:rPr lang="en-US" b="1" dirty="0"/>
              <a:t>All women</a:t>
            </a:r>
          </a:p>
        </p:txBody>
      </p:sp>
      <p:pic>
        <p:nvPicPr>
          <p:cNvPr id="13314" name="Picture 2" descr="https://cache-blog.credit.com/wp-content/uploads/2013/04/vitalmoneytipswomen_iStockphotos.jpg">
            <a:extLst>
              <a:ext uri="{FF2B5EF4-FFF2-40B4-BE49-F238E27FC236}">
                <a16:creationId xmlns:a16="http://schemas.microsoft.com/office/drawing/2014/main" xmlns="" id="{C53C2BF7-5C5F-4149-91AC-F61E2467CF8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723535" y="1563330"/>
            <a:ext cx="6646607" cy="477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8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422FDD5-C58A-4CDF-BB81-B4318DADE4FD}"/>
              </a:ext>
            </a:extLst>
          </p:cNvPr>
          <p:cNvSpPr>
            <a:spLocks noGrp="1"/>
          </p:cNvSpPr>
          <p:nvPr>
            <p:ph type="body" sz="quarter" idx="10"/>
          </p:nvPr>
        </p:nvSpPr>
        <p:spPr>
          <a:xfrm>
            <a:off x="1524000" y="717755"/>
            <a:ext cx="9144000" cy="6597445"/>
          </a:xfrm>
        </p:spPr>
        <p:txBody>
          <a:bodyPr/>
          <a:lstStyle/>
          <a:p>
            <a:pPr marL="514350" indent="-514350">
              <a:buAutoNum type="arabicPeriod"/>
            </a:pPr>
            <a:r>
              <a:rPr lang="en-US" dirty="0"/>
              <a:t>WOMEN</a:t>
            </a:r>
          </a:p>
          <a:p>
            <a:pPr marL="514350" indent="-514350">
              <a:buAutoNum type="arabicPeriod"/>
            </a:pPr>
            <a:r>
              <a:rPr lang="en-US" dirty="0"/>
              <a:t>COMMUNITY ISSUES</a:t>
            </a:r>
          </a:p>
          <a:p>
            <a:pPr marL="514350" indent="-514350">
              <a:buAutoNum type="arabicPeriod"/>
            </a:pPr>
            <a:r>
              <a:rPr lang="en-US" dirty="0"/>
              <a:t>TECHNOLOGY</a:t>
            </a:r>
          </a:p>
          <a:p>
            <a:pPr marL="514350" indent="-514350">
              <a:buAutoNum type="arabicPeriod"/>
            </a:pPr>
            <a:r>
              <a:rPr lang="en-US" dirty="0"/>
              <a:t>GIVING PATTERNS</a:t>
            </a:r>
          </a:p>
          <a:p>
            <a:pPr marL="514350" indent="-514350">
              <a:buAutoNum type="arabicPeriod"/>
            </a:pPr>
            <a:r>
              <a:rPr lang="en-US" dirty="0"/>
              <a:t>FUND DEVELOPMENT</a:t>
            </a:r>
          </a:p>
          <a:p>
            <a:pPr marL="514350" indent="-514350">
              <a:buAutoNum type="arabicPeriod"/>
            </a:pPr>
            <a:r>
              <a:rPr lang="en-US" dirty="0"/>
              <a:t>GOVERNANCE</a:t>
            </a:r>
          </a:p>
          <a:p>
            <a:pPr marL="514350" indent="-514350">
              <a:buAutoNum type="arabicPeriod"/>
            </a:pPr>
            <a:r>
              <a:rPr lang="en-US" dirty="0"/>
              <a:t>VOLUNTEER ENGAGEMENT/MEMBERSHIP STRATEGIES</a:t>
            </a:r>
          </a:p>
          <a:p>
            <a:pPr marL="514350" indent="-514350">
              <a:buAutoNum type="arabicPeriod"/>
            </a:pPr>
            <a:r>
              <a:rPr lang="en-US" dirty="0"/>
              <a:t>NONPROFIT MANAGEMENT</a:t>
            </a:r>
          </a:p>
          <a:p>
            <a:pPr marL="514350" indent="-514350">
              <a:buAutoNum type="arabicPeriod"/>
            </a:pPr>
            <a:r>
              <a:rPr lang="en-US" dirty="0"/>
              <a:t>LEADERSHIP</a:t>
            </a:r>
          </a:p>
          <a:p>
            <a:pPr marL="514350" indent="-514350">
              <a:buAutoNum type="arabicPeriod"/>
            </a:pPr>
            <a:r>
              <a:rPr lang="en-US" b="1" dirty="0"/>
              <a:t>JUNIOR LEAGUES</a:t>
            </a:r>
          </a:p>
          <a:p>
            <a:pPr marL="514350" indent="-514350">
              <a:buAutoNum type="arabicPeriod"/>
            </a:pPr>
            <a:endParaRPr lang="en-US" dirty="0"/>
          </a:p>
        </p:txBody>
      </p:sp>
      <p:sp>
        <p:nvSpPr>
          <p:cNvPr id="3" name="Title 2">
            <a:extLst>
              <a:ext uri="{FF2B5EF4-FFF2-40B4-BE49-F238E27FC236}">
                <a16:creationId xmlns:a16="http://schemas.microsoft.com/office/drawing/2014/main" xmlns="" id="{4E1B3A2B-6D40-403C-9113-CEBB18248469}"/>
              </a:ext>
            </a:extLst>
          </p:cNvPr>
          <p:cNvSpPr>
            <a:spLocks noGrp="1"/>
          </p:cNvSpPr>
          <p:nvPr>
            <p:ph type="title"/>
          </p:nvPr>
        </p:nvSpPr>
        <p:spPr>
          <a:xfrm>
            <a:off x="1160206" y="304800"/>
            <a:ext cx="9674942" cy="412955"/>
          </a:xfrm>
        </p:spPr>
        <p:txBody>
          <a:bodyPr>
            <a:normAutofit fontScale="90000"/>
          </a:bodyPr>
          <a:lstStyle/>
          <a:p>
            <a:pPr algn="ctr"/>
            <a:r>
              <a:rPr lang="en-US" sz="3600" dirty="0"/>
              <a:t>WHAT’S CHANGED? </a:t>
            </a:r>
            <a:r>
              <a:rPr lang="en-US" sz="3600" i="1" dirty="0"/>
              <a:t>EVERYTHING</a:t>
            </a:r>
            <a:endParaRPr lang="en-US" sz="3600" dirty="0"/>
          </a:p>
        </p:txBody>
      </p:sp>
      <p:sp>
        <p:nvSpPr>
          <p:cNvPr id="4" name="Rectangle 2">
            <a:extLst>
              <a:ext uri="{FF2B5EF4-FFF2-40B4-BE49-F238E27FC236}">
                <a16:creationId xmlns:a16="http://schemas.microsoft.com/office/drawing/2014/main" xmlns="" id="{260243A4-D857-40A9-8E3F-C83C7F2C2C3C}"/>
              </a:ext>
            </a:extLst>
          </p:cNvPr>
          <p:cNvSpPr>
            <a:spLocks noChangeArrowheads="1"/>
          </p:cNvSpPr>
          <p:nvPr/>
        </p:nvSpPr>
        <p:spPr bwMode="auto">
          <a:xfrm>
            <a:off x="3733801" y="1720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2" descr="http://behindblondiepark.com/wp-content/uploads/2016/06/pat-summitt-1.jpg">
            <a:extLst>
              <a:ext uri="{FF2B5EF4-FFF2-40B4-BE49-F238E27FC236}">
                <a16:creationId xmlns:a16="http://schemas.microsoft.com/office/drawing/2014/main" xmlns="" id="{978F8138-54C6-4F2B-99CD-A76AAC989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728" y="1268361"/>
            <a:ext cx="4304071" cy="293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76994"/>
      </p:ext>
    </p:extLst>
  </p:cSld>
  <p:clrMapOvr>
    <a:masterClrMapping/>
  </p:clrMapOvr>
  <p:transition xmlns:p14="http://schemas.microsoft.com/office/powerpoint/2010/mai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916B-1112-4726-96EA-39F84E73A717}"/>
              </a:ext>
            </a:extLst>
          </p:cNvPr>
          <p:cNvSpPr>
            <a:spLocks noGrp="1"/>
          </p:cNvSpPr>
          <p:nvPr>
            <p:ph type="title"/>
          </p:nvPr>
        </p:nvSpPr>
        <p:spPr/>
        <p:txBody>
          <a:bodyPr/>
          <a:lstStyle/>
          <a:p>
            <a:endParaRPr lang="en-US"/>
          </a:p>
        </p:txBody>
      </p:sp>
      <p:pic>
        <p:nvPicPr>
          <p:cNvPr id="2050" name="Picture 2" descr="https://i.pinimg.com/originals/6a/61/b7/6a61b74be4d8819b94e1835a6663e532.jpg">
            <a:extLst>
              <a:ext uri="{FF2B5EF4-FFF2-40B4-BE49-F238E27FC236}">
                <a16:creationId xmlns:a16="http://schemas.microsoft.com/office/drawing/2014/main" xmlns="" id="{7C32A347-4359-483E-BD13-09B57EAB8A4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24000" y="717755"/>
            <a:ext cx="8947355" cy="586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6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2992A-6A77-4437-84BF-610F43BD3B45}"/>
              </a:ext>
            </a:extLst>
          </p:cNvPr>
          <p:cNvSpPr>
            <a:spLocks noGrp="1"/>
          </p:cNvSpPr>
          <p:nvPr>
            <p:ph type="title"/>
          </p:nvPr>
        </p:nvSpPr>
        <p:spPr>
          <a:xfrm>
            <a:off x="913775" y="618518"/>
            <a:ext cx="10364451" cy="1003806"/>
          </a:xfrm>
        </p:spPr>
        <p:txBody>
          <a:bodyPr/>
          <a:lstStyle/>
          <a:p>
            <a:endParaRPr lang="en-US" dirty="0"/>
          </a:p>
        </p:txBody>
      </p:sp>
      <p:pic>
        <p:nvPicPr>
          <p:cNvPr id="1026" name="Picture 2" descr="https://gesvin.files.wordpress.com/2015/01/generation-z-usos.jpg">
            <a:extLst>
              <a:ext uri="{FF2B5EF4-FFF2-40B4-BE49-F238E27FC236}">
                <a16:creationId xmlns:a16="http://schemas.microsoft.com/office/drawing/2014/main" xmlns="" id="{0583D1FE-112B-4207-8640-4D98C16D1389}"/>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15844" y="618518"/>
            <a:ext cx="9124337" cy="641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5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8B8374-9EF4-400E-8FA3-A24288D3DEBB}"/>
              </a:ext>
            </a:extLst>
          </p:cNvPr>
          <p:cNvSpPr>
            <a:spLocks noGrp="1"/>
          </p:cNvSpPr>
          <p:nvPr>
            <p:ph type="title"/>
          </p:nvPr>
        </p:nvSpPr>
        <p:spPr>
          <a:xfrm>
            <a:off x="913775" y="235975"/>
            <a:ext cx="10364451" cy="1514167"/>
          </a:xfrm>
        </p:spPr>
        <p:txBody>
          <a:bodyPr/>
          <a:lstStyle/>
          <a:p>
            <a:r>
              <a:rPr lang="en-US" dirty="0"/>
              <a:t>        </a:t>
            </a:r>
            <a:r>
              <a:rPr lang="en-US" b="1" dirty="0"/>
              <a:t>DEFINING MOMENTS</a:t>
            </a:r>
          </a:p>
        </p:txBody>
      </p:sp>
      <p:sp>
        <p:nvSpPr>
          <p:cNvPr id="3" name="Content Placeholder 2">
            <a:extLst>
              <a:ext uri="{FF2B5EF4-FFF2-40B4-BE49-F238E27FC236}">
                <a16:creationId xmlns:a16="http://schemas.microsoft.com/office/drawing/2014/main" xmlns="" id="{3E7FCCE3-9141-4957-AF51-7222B9B79450}"/>
              </a:ext>
            </a:extLst>
          </p:cNvPr>
          <p:cNvSpPr>
            <a:spLocks noGrp="1"/>
          </p:cNvSpPr>
          <p:nvPr>
            <p:ph sz="quarter" idx="13"/>
          </p:nvPr>
        </p:nvSpPr>
        <p:spPr>
          <a:xfrm>
            <a:off x="913774" y="1337188"/>
            <a:ext cx="10363826" cy="4965290"/>
          </a:xfrm>
        </p:spPr>
        <p:txBody>
          <a:bodyPr>
            <a:normAutofit/>
          </a:bodyPr>
          <a:lstStyle/>
          <a:p>
            <a:pPr marL="0" indent="0" algn="ctr" fontAlgn="base">
              <a:buNone/>
            </a:pPr>
            <a:r>
              <a:rPr lang="en-US" b="1" dirty="0"/>
              <a:t> Key things that have affected gen z include :</a:t>
            </a:r>
          </a:p>
          <a:p>
            <a:pPr fontAlgn="base">
              <a:buFont typeface="Wingdings" panose="05000000000000000000" pitchFamily="2" charset="2"/>
              <a:buChar char="ü"/>
            </a:pPr>
            <a:r>
              <a:rPr lang="en-US" b="1" i="1" dirty="0"/>
              <a:t>the Great Recession impacting their parents</a:t>
            </a:r>
          </a:p>
          <a:p>
            <a:pPr fontAlgn="base">
              <a:buFont typeface="Wingdings" panose="05000000000000000000" pitchFamily="2" charset="2"/>
              <a:buChar char="ü"/>
            </a:pPr>
            <a:r>
              <a:rPr lang="en-US" b="1" i="1" dirty="0"/>
              <a:t>student loan debt becoming a crisis in America</a:t>
            </a:r>
          </a:p>
          <a:p>
            <a:pPr fontAlgn="base">
              <a:buFont typeface="Wingdings" panose="05000000000000000000" pitchFamily="2" charset="2"/>
              <a:buChar char="ü"/>
            </a:pPr>
            <a:r>
              <a:rPr lang="en-US" b="1" i="1" dirty="0"/>
              <a:t> the Affordable Care Act becoming law</a:t>
            </a:r>
          </a:p>
          <a:p>
            <a:pPr fontAlgn="base">
              <a:buFont typeface="Wingdings" panose="05000000000000000000" pitchFamily="2" charset="2"/>
              <a:buChar char="ü"/>
            </a:pPr>
            <a:r>
              <a:rPr lang="en-US" b="1" i="1" dirty="0"/>
              <a:t> growing up with an African-American US president</a:t>
            </a:r>
          </a:p>
          <a:p>
            <a:pPr fontAlgn="base">
              <a:buFont typeface="Wingdings" panose="05000000000000000000" pitchFamily="2" charset="2"/>
              <a:buChar char="ü"/>
            </a:pPr>
            <a:r>
              <a:rPr lang="en-US" b="1" i="1" dirty="0"/>
              <a:t>gay marriage becoming legal</a:t>
            </a:r>
          </a:p>
          <a:p>
            <a:pPr fontAlgn="base">
              <a:buFont typeface="Wingdings" panose="05000000000000000000" pitchFamily="2" charset="2"/>
              <a:buChar char="ü"/>
            </a:pPr>
            <a:r>
              <a:rPr lang="en-US" b="1" i="1" dirty="0"/>
              <a:t> medical marijuana becoming legal in many states </a:t>
            </a:r>
          </a:p>
          <a:p>
            <a:pPr fontAlgn="base">
              <a:buFont typeface="Wingdings" panose="05000000000000000000" pitchFamily="2" charset="2"/>
              <a:buChar char="ü"/>
            </a:pPr>
            <a:r>
              <a:rPr lang="en-US" b="1" i="1" dirty="0"/>
              <a:t> there have “always” been twentysomething entrepreneurs who are billionaires. </a:t>
            </a:r>
          </a:p>
          <a:p>
            <a:pPr fontAlgn="base">
              <a:buFont typeface="Wingdings" panose="05000000000000000000" pitchFamily="2" charset="2"/>
              <a:buChar char="ü"/>
            </a:pPr>
            <a:r>
              <a:rPr lang="en-US" b="1" i="1" dirty="0"/>
              <a:t> Baby Boomers are their grandparents rather than their parents</a:t>
            </a:r>
          </a:p>
          <a:p>
            <a:pPr fontAlgn="base">
              <a:buFont typeface="Wingdings" panose="05000000000000000000" pitchFamily="2" charset="2"/>
              <a:buChar char="ü"/>
            </a:pPr>
            <a:r>
              <a:rPr lang="en-US" b="1" i="1" dirty="0"/>
              <a:t> 9/11- Hurricane </a:t>
            </a:r>
            <a:r>
              <a:rPr lang="en-US" b="1" i="1" dirty="0" err="1"/>
              <a:t>katrina</a:t>
            </a:r>
            <a:endParaRPr lang="en-US" b="1" i="1" dirty="0"/>
          </a:p>
          <a:p>
            <a:pPr marL="0" indent="0">
              <a:buNone/>
            </a:pPr>
            <a:endParaRPr lang="en-US" dirty="0"/>
          </a:p>
        </p:txBody>
      </p:sp>
      <p:pic>
        <p:nvPicPr>
          <p:cNvPr id="4" name="Picture 2" descr="https://www.thegeneration-z.com/wp-content/uploads/2017/05/gen-z-logo-be.png">
            <a:extLst>
              <a:ext uri="{FF2B5EF4-FFF2-40B4-BE49-F238E27FC236}">
                <a16:creationId xmlns:a16="http://schemas.microsoft.com/office/drawing/2014/main" xmlns="" id="{126ECF29-4D60-40AA-B5B8-A1DF3DE3CDB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44948" y="194969"/>
            <a:ext cx="3283975" cy="1596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randigfine.com/wp-content/uploads/2012/08/affirmation53.jpg">
            <a:extLst>
              <a:ext uri="{FF2B5EF4-FFF2-40B4-BE49-F238E27FC236}">
                <a16:creationId xmlns:a16="http://schemas.microsoft.com/office/drawing/2014/main" xmlns="" id="{EDD2931F-BAC7-460E-945D-DF75C13D76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70375" y="1740309"/>
            <a:ext cx="3126658" cy="2969752"/>
          </a:xfrm>
          <a:prstGeom prst="rect">
            <a:avLst/>
          </a:prstGeom>
          <a:noFill/>
          <a:ln>
            <a:noFill/>
          </a:ln>
        </p:spPr>
      </p:pic>
    </p:spTree>
    <p:extLst>
      <p:ext uri="{BB962C8B-B14F-4D97-AF65-F5344CB8AC3E}">
        <p14:creationId xmlns:p14="http://schemas.microsoft.com/office/powerpoint/2010/main" val="246087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433A051-D792-4107-8BD2-059FC03B69C4}"/>
              </a:ext>
            </a:extLst>
          </p:cNvPr>
          <p:cNvSpPr>
            <a:spLocks noGrp="1"/>
          </p:cNvSpPr>
          <p:nvPr>
            <p:ph type="title"/>
          </p:nvPr>
        </p:nvSpPr>
        <p:spPr>
          <a:xfrm>
            <a:off x="913775" y="206478"/>
            <a:ext cx="10364451" cy="1553496"/>
          </a:xfrm>
        </p:spPr>
        <p:txBody>
          <a:bodyPr/>
          <a:lstStyle/>
          <a:p>
            <a:pPr algn="l"/>
            <a:r>
              <a:rPr lang="en-US" dirty="0"/>
              <a:t/>
            </a:r>
            <a:br>
              <a:rPr lang="en-US" dirty="0"/>
            </a:br>
            <a:r>
              <a:rPr lang="en-US" b="1" dirty="0"/>
              <a:t>have lived their “entire” lives on line</a:t>
            </a:r>
          </a:p>
        </p:txBody>
      </p:sp>
      <p:sp>
        <p:nvSpPr>
          <p:cNvPr id="6" name="Content Placeholder 5">
            <a:extLst>
              <a:ext uri="{FF2B5EF4-FFF2-40B4-BE49-F238E27FC236}">
                <a16:creationId xmlns:a16="http://schemas.microsoft.com/office/drawing/2014/main" xmlns="" id="{77209366-F719-40FF-96F3-09A5B1D159C0}"/>
              </a:ext>
            </a:extLst>
          </p:cNvPr>
          <p:cNvSpPr>
            <a:spLocks noGrp="1"/>
          </p:cNvSpPr>
          <p:nvPr>
            <p:ph sz="quarter" idx="13"/>
          </p:nvPr>
        </p:nvSpPr>
        <p:spPr>
          <a:xfrm>
            <a:off x="913774" y="1759974"/>
            <a:ext cx="10363826" cy="4729316"/>
          </a:xfrm>
        </p:spPr>
        <p:txBody>
          <a:bodyPr/>
          <a:lstStyle/>
          <a:p>
            <a:pPr marL="0" indent="0">
              <a:buNone/>
            </a:pPr>
            <a:r>
              <a:rPr lang="en-US" b="1" dirty="0"/>
              <a:t>many have no memory of life before smart phones, so you’d better have a strong game plan for communicating via mobile if you want to bring them on board.</a:t>
            </a:r>
          </a:p>
          <a:p>
            <a:pPr>
              <a:buFont typeface="Wingdings" panose="05000000000000000000" pitchFamily="2" charset="2"/>
              <a:buChar char="ü"/>
            </a:pPr>
            <a:r>
              <a:rPr lang="en-US" b="1" dirty="0"/>
              <a:t>96% own a smartphone</a:t>
            </a:r>
          </a:p>
          <a:p>
            <a:pPr>
              <a:buFont typeface="Wingdings" panose="05000000000000000000" pitchFamily="2" charset="2"/>
              <a:buChar char="ü"/>
            </a:pPr>
            <a:r>
              <a:rPr lang="en-US" b="1" dirty="0"/>
              <a:t>85% learn about “products” through social media</a:t>
            </a:r>
          </a:p>
          <a:p>
            <a:pPr>
              <a:buFont typeface="Wingdings" panose="05000000000000000000" pitchFamily="2" charset="2"/>
              <a:buChar char="ü"/>
            </a:pPr>
            <a:r>
              <a:rPr lang="en-US" b="1" dirty="0"/>
              <a:t>Have never known life without google</a:t>
            </a:r>
          </a:p>
          <a:p>
            <a:pPr>
              <a:buFont typeface="Wingdings" panose="05000000000000000000" pitchFamily="2" charset="2"/>
              <a:buChar char="ü"/>
            </a:pPr>
            <a:r>
              <a:rPr lang="en-US" b="1" dirty="0"/>
              <a:t>Also called “</a:t>
            </a:r>
            <a:r>
              <a:rPr lang="en-US" b="1" dirty="0" err="1"/>
              <a:t>IgEN</a:t>
            </a:r>
            <a:r>
              <a:rPr lang="en-US" b="1" dirty="0"/>
              <a:t>”</a:t>
            </a:r>
          </a:p>
          <a:p>
            <a:pPr>
              <a:buFont typeface="Wingdings" panose="05000000000000000000" pitchFamily="2" charset="2"/>
              <a:buChar char="ü"/>
            </a:pPr>
            <a:r>
              <a:rPr lang="en-US" b="1" dirty="0"/>
              <a:t>Digital integrators</a:t>
            </a:r>
          </a:p>
          <a:p>
            <a:pPr>
              <a:buFont typeface="Wingdings" panose="05000000000000000000" pitchFamily="2" charset="2"/>
              <a:buChar char="ü"/>
            </a:pPr>
            <a:r>
              <a:rPr lang="en-US" b="1" dirty="0"/>
              <a:t>screenagers</a:t>
            </a:r>
          </a:p>
          <a:p>
            <a:endParaRPr lang="en-US" dirty="0"/>
          </a:p>
        </p:txBody>
      </p:sp>
      <p:pic>
        <p:nvPicPr>
          <p:cNvPr id="7" name="Picture 2" descr="https://www.thegeneration-z.com/wp-content/uploads/2017/05/gen-z-logo-be.png">
            <a:extLst>
              <a:ext uri="{FF2B5EF4-FFF2-40B4-BE49-F238E27FC236}">
                <a16:creationId xmlns:a16="http://schemas.microsoft.com/office/drawing/2014/main" xmlns="" id="{B927B9E4-519D-407F-8C8C-589D8AF316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7820" y="87575"/>
            <a:ext cx="3404798" cy="13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womenlife2017.files.wordpress.com/2017/07/technology-and-social-media-overload.jpg">
            <a:extLst>
              <a:ext uri="{FF2B5EF4-FFF2-40B4-BE49-F238E27FC236}">
                <a16:creationId xmlns:a16="http://schemas.microsoft.com/office/drawing/2014/main" xmlns="" id="{5CDA5261-21ED-4378-87AC-71B4FA73FE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26477" y="3008670"/>
            <a:ext cx="4060723" cy="3333136"/>
          </a:xfrm>
          <a:prstGeom prst="rect">
            <a:avLst/>
          </a:prstGeom>
          <a:noFill/>
          <a:ln>
            <a:noFill/>
          </a:ln>
        </p:spPr>
      </p:pic>
    </p:spTree>
    <p:extLst>
      <p:ext uri="{BB962C8B-B14F-4D97-AF65-F5344CB8AC3E}">
        <p14:creationId xmlns:p14="http://schemas.microsoft.com/office/powerpoint/2010/main" val="33210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F9875-5DCB-4162-B127-4D9745204758}"/>
              </a:ext>
            </a:extLst>
          </p:cNvPr>
          <p:cNvSpPr>
            <a:spLocks noGrp="1"/>
          </p:cNvSpPr>
          <p:nvPr>
            <p:ph type="title"/>
          </p:nvPr>
        </p:nvSpPr>
        <p:spPr>
          <a:xfrm>
            <a:off x="913775" y="255639"/>
            <a:ext cx="10364451" cy="1504335"/>
          </a:xfrm>
        </p:spPr>
        <p:txBody>
          <a:bodyPr/>
          <a:lstStyle/>
          <a:p>
            <a:pPr algn="r"/>
            <a:r>
              <a:rPr lang="en-US" b="1" dirty="0"/>
              <a:t>INFORMATION “OVERLOAD”</a:t>
            </a:r>
          </a:p>
        </p:txBody>
      </p:sp>
      <p:sp>
        <p:nvSpPr>
          <p:cNvPr id="3" name="Content Placeholder 2">
            <a:extLst>
              <a:ext uri="{FF2B5EF4-FFF2-40B4-BE49-F238E27FC236}">
                <a16:creationId xmlns:a16="http://schemas.microsoft.com/office/drawing/2014/main" xmlns="" id="{79E3D99D-A3A2-4305-A062-4D615F12D029}"/>
              </a:ext>
            </a:extLst>
          </p:cNvPr>
          <p:cNvSpPr>
            <a:spLocks noGrp="1"/>
          </p:cNvSpPr>
          <p:nvPr>
            <p:ph sz="quarter" idx="13"/>
          </p:nvPr>
        </p:nvSpPr>
        <p:spPr>
          <a:xfrm>
            <a:off x="344129" y="1278194"/>
            <a:ext cx="10933471" cy="5466735"/>
          </a:xfrm>
        </p:spPr>
        <p:txBody>
          <a:bodyPr/>
          <a:lstStyle/>
          <a:p>
            <a:r>
              <a:rPr lang="en-US" dirty="0"/>
              <a:t>Experts have summed up Gen Z’s approach to processing information as</a:t>
            </a:r>
          </a:p>
          <a:p>
            <a:r>
              <a:rPr lang="en-US" dirty="0"/>
              <a:t> ‘</a:t>
            </a:r>
            <a:r>
              <a:rPr lang="en-US" b="1" dirty="0"/>
              <a:t>Blink, Share, Laugh, Forget.’ </a:t>
            </a:r>
            <a:r>
              <a:rPr lang="en-US" dirty="0"/>
              <a:t>Spend any time with Gen </a:t>
            </a:r>
            <a:r>
              <a:rPr lang="en-US" dirty="0" err="1"/>
              <a:t>Zer’s</a:t>
            </a:r>
            <a:r>
              <a:rPr lang="en-US" dirty="0"/>
              <a:t> ripping through their smartphones, and that description likely resonates. </a:t>
            </a:r>
          </a:p>
          <a:p>
            <a:r>
              <a:rPr lang="en-US" dirty="0"/>
              <a:t>And it’s not surprising. Gen </a:t>
            </a:r>
            <a:r>
              <a:rPr lang="en-US" dirty="0" err="1"/>
              <a:t>Zers</a:t>
            </a:r>
            <a:r>
              <a:rPr lang="en-US" dirty="0"/>
              <a:t> have lived their entire lives awash in a flood of information and messaging. In many ways,</a:t>
            </a:r>
            <a:r>
              <a:rPr lang="en-US" b="1" dirty="0"/>
              <a:t> ‘Blink, Share, Laugh, Forget</a:t>
            </a:r>
            <a:r>
              <a:rPr lang="en-US" dirty="0"/>
              <a:t>’ represents the only logical way to process information and navigate through a day. </a:t>
            </a:r>
          </a:p>
          <a:p>
            <a:endParaRPr lang="en-US" dirty="0"/>
          </a:p>
        </p:txBody>
      </p:sp>
      <p:pic>
        <p:nvPicPr>
          <p:cNvPr id="4" name="Picture 2" descr="https://www.thegeneration-z.com/wp-content/uploads/2017/05/gen-z-logo-be.png">
            <a:extLst>
              <a:ext uri="{FF2B5EF4-FFF2-40B4-BE49-F238E27FC236}">
                <a16:creationId xmlns:a16="http://schemas.microsoft.com/office/drawing/2014/main" xmlns="" id="{ADF929AA-17A0-4AE5-B23D-AFDDD136CA4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42218" y="113072"/>
            <a:ext cx="3283975" cy="116512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nordic-it.com/wp-content/uploads/2016/07/Email-overload-300x297.png">
            <a:extLst>
              <a:ext uri="{FF2B5EF4-FFF2-40B4-BE49-F238E27FC236}">
                <a16:creationId xmlns:a16="http://schemas.microsoft.com/office/drawing/2014/main" xmlns="" id="{E55CE947-0DAA-41BE-8D3C-8D9B5890C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60" y="3916003"/>
            <a:ext cx="28575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pinachandyoga.com/wp-content/uploads/2012/05/information_overload.jpg">
            <a:extLst>
              <a:ext uri="{FF2B5EF4-FFF2-40B4-BE49-F238E27FC236}">
                <a16:creationId xmlns:a16="http://schemas.microsoft.com/office/drawing/2014/main" xmlns="" id="{06979D84-5CF4-4266-9220-56CCB0681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642" y="4011561"/>
            <a:ext cx="3211246" cy="240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0809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7422</TotalTime>
  <Words>922</Words>
  <Application>Microsoft Macintosh PowerPoint</Application>
  <PresentationFormat>Custom</PresentationFormat>
  <Paragraphs>109</Paragraphs>
  <Slides>26</Slides>
  <Notes>0</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Droplet</vt:lpstr>
      <vt:lpstr>Junior leagues welcome GENERATION z</vt:lpstr>
      <vt:lpstr>JUNIOR LEAGUEs ON A MISSION  DEVELOPING “women” LEADERS</vt:lpstr>
      <vt:lpstr>JUNIOR LEAGUES All women</vt:lpstr>
      <vt:lpstr>WHAT’S CHANGED? EVERYTHING</vt:lpstr>
      <vt:lpstr>PowerPoint Presentation</vt:lpstr>
      <vt:lpstr>PowerPoint Presentation</vt:lpstr>
      <vt:lpstr>        DEFINING MOMENTS</vt:lpstr>
      <vt:lpstr> have lived their “entire” lives on line</vt:lpstr>
      <vt:lpstr>INFORMATION “OVERLOAD”</vt:lpstr>
      <vt:lpstr>The Top 5 Traits Gen Z Looks For In Leaders </vt:lpstr>
      <vt:lpstr>1. INCLUSIVITY</vt:lpstr>
      <vt:lpstr>       Racial &amp; Ethnic diversity is     their norm</vt:lpstr>
      <vt:lpstr>2. CURIOSITY</vt:lpstr>
      <vt:lpstr>NOT AFRAID OF “FAILURE” learners in a training organization</vt:lpstr>
      <vt:lpstr>Passionate about causes &amp; ISSUES</vt:lpstr>
      <vt:lpstr>  3. SELF-MOTIVATION</vt:lpstr>
      <vt:lpstr>PRIZE INDIVIDUALITY OVER CONFORMITY</vt:lpstr>
      <vt:lpstr>Realistic &amp; driven</vt:lpstr>
      <vt:lpstr>4. generosity</vt:lpstr>
      <vt:lpstr>     PHILANTHROPY GOES DIGITAL</vt:lpstr>
      <vt:lpstr>Already involved in  volunteering</vt:lpstr>
      <vt:lpstr>5. perseverance</vt:lpstr>
      <vt:lpstr>collaborative</vt:lpstr>
      <vt:lpstr>   loves “StorIES” </vt:lpstr>
      <vt:lpstr>IN THE JUNIOR LEAGUE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z</dc:title>
  <dc:creator>Vicki</dc:creator>
  <cp:lastModifiedBy>Denise Snider Perlstein</cp:lastModifiedBy>
  <cp:revision>91</cp:revision>
  <dcterms:created xsi:type="dcterms:W3CDTF">2018-08-30T21:32:48Z</dcterms:created>
  <dcterms:modified xsi:type="dcterms:W3CDTF">2018-09-05T04:35:10Z</dcterms:modified>
</cp:coreProperties>
</file>