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408" r:id="rId3"/>
    <p:sldId id="432" r:id="rId4"/>
    <p:sldId id="1168" r:id="rId5"/>
    <p:sldId id="265" r:id="rId6"/>
    <p:sldId id="325" r:id="rId7"/>
    <p:sldId id="386" r:id="rId8"/>
    <p:sldId id="354" r:id="rId9"/>
    <p:sldId id="447" r:id="rId10"/>
    <p:sldId id="371" r:id="rId11"/>
    <p:sldId id="345" r:id="rId12"/>
    <p:sldId id="316" r:id="rId13"/>
    <p:sldId id="1160" r:id="rId14"/>
    <p:sldId id="1135" r:id="rId15"/>
    <p:sldId id="444" r:id="rId16"/>
    <p:sldId id="1166" r:id="rId17"/>
    <p:sldId id="446" r:id="rId18"/>
    <p:sldId id="1159" r:id="rId19"/>
    <p:sldId id="607" r:id="rId20"/>
    <p:sldId id="1165" r:id="rId21"/>
    <p:sldId id="260" r:id="rId22"/>
    <p:sldId id="1161" r:id="rId23"/>
    <p:sldId id="269" r:id="rId24"/>
    <p:sldId id="1157" r:id="rId25"/>
    <p:sldId id="261" r:id="rId26"/>
    <p:sldId id="272" r:id="rId27"/>
    <p:sldId id="1150" r:id="rId28"/>
    <p:sldId id="1167" r:id="rId29"/>
    <p:sldId id="352" r:id="rId30"/>
    <p:sldId id="313" r:id="rId31"/>
    <p:sldId id="307" r:id="rId32"/>
    <p:sldId id="338" r:id="rId33"/>
    <p:sldId id="339" r:id="rId34"/>
    <p:sldId id="1164" r:id="rId35"/>
    <p:sldId id="349" r:id="rId36"/>
    <p:sldId id="343" r:id="rId37"/>
    <p:sldId id="351" r:id="rId38"/>
    <p:sldId id="616" r:id="rId39"/>
    <p:sldId id="617" r:id="rId40"/>
    <p:sldId id="390" r:id="rId41"/>
    <p:sldId id="417" r:id="rId42"/>
    <p:sldId id="267" r:id="rId43"/>
    <p:sldId id="1140" r:id="rId44"/>
    <p:sldId id="45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1000" y="-96"/>
      </p:cViewPr>
      <p:guideLst>
        <p:guide orient="horz" pos="2160"/>
        <p:guide pos="3840"/>
      </p:guideLst>
    </p:cSldViewPr>
  </p:slideViewPr>
  <p:notesTextViewPr>
    <p:cViewPr>
      <p:scale>
        <a:sx n="1" d="1"/>
        <a:sy n="1" d="1"/>
      </p:scale>
      <p:origin x="0" y="0"/>
    </p:cViewPr>
  </p:notesTextViewPr>
  <p:sorterViewPr>
    <p:cViewPr>
      <p:scale>
        <a:sx n="100" d="100"/>
        <a:sy n="100" d="100"/>
      </p:scale>
      <p:origin x="0" y="-548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4723B-1D99-43A2-AF52-65480EF2FDD5}" type="datetimeFigureOut">
              <a:rPr lang="en-US" smtClean="0"/>
              <a:t>9/2/18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4BDC5-1909-48E2-B307-E2258B7249DC}" type="slidenum">
              <a:rPr lang="en-US" smtClean="0"/>
              <a:t>‹#›</a:t>
            </a:fld>
            <a:endParaRPr lang="en-US"/>
          </a:p>
        </p:txBody>
      </p:sp>
    </p:spTree>
    <p:extLst>
      <p:ext uri="{BB962C8B-B14F-4D97-AF65-F5344CB8AC3E}">
        <p14:creationId xmlns:p14="http://schemas.microsoft.com/office/powerpoint/2010/main" val="33756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1027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89539-5BEA-45A1-A8F8-69AE5DD54A4B}" type="slidenum">
              <a:rPr lang="en-US"/>
              <a:pPr/>
              <a:t>19</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250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Line 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508000" y="1295400"/>
            <a:ext cx="11176000" cy="4267200"/>
          </a:xfrm>
          <a:prstGeom prst="rect">
            <a:avLst/>
          </a:prstGeom>
        </p:spPr>
        <p:txBody>
          <a:bodyPr>
            <a:normAutofit/>
          </a:bodyPr>
          <a:lstStyle>
            <a:lvl1pPr marL="228600" indent="-228600">
              <a:lnSpc>
                <a:spcPct val="100000"/>
              </a:lnSpc>
              <a:spcBef>
                <a:spcPts val="600"/>
              </a:spcBef>
              <a:spcAft>
                <a:spcPts val="600"/>
              </a:spcAft>
              <a:defRPr sz="2800">
                <a:solidFill>
                  <a:schemeClr val="tx1">
                    <a:lumMod val="65000"/>
                    <a:lumOff val="35000"/>
                  </a:schemeClr>
                </a:solidFill>
              </a:defRPr>
            </a:lvl1pPr>
            <a:lvl2pPr marL="628650" indent="-285750">
              <a:lnSpc>
                <a:spcPct val="100000"/>
              </a:lnSpc>
              <a:spcBef>
                <a:spcPts val="600"/>
              </a:spcBef>
              <a:spcAft>
                <a:spcPts val="600"/>
              </a:spcAft>
              <a:defRPr sz="2400">
                <a:solidFill>
                  <a:schemeClr val="tx1">
                    <a:lumMod val="65000"/>
                    <a:lumOff val="35000"/>
                  </a:schemeClr>
                </a:solidFill>
              </a:defRPr>
            </a:lvl2pPr>
            <a:lvl3pPr marL="971550" indent="-171450">
              <a:lnSpc>
                <a:spcPct val="100000"/>
              </a:lnSpc>
              <a:spcBef>
                <a:spcPts val="600"/>
              </a:spcBef>
              <a:spcAft>
                <a:spcPts val="600"/>
              </a:spcAft>
              <a:defRPr sz="2000">
                <a:solidFill>
                  <a:schemeClr val="tx1">
                    <a:lumMod val="65000"/>
                    <a:lumOff val="35000"/>
                  </a:schemeClr>
                </a:solidFill>
              </a:defRPr>
            </a:lvl3pPr>
            <a:lvl4pPr marL="1314450" indent="-171450">
              <a:lnSpc>
                <a:spcPct val="100000"/>
              </a:lnSpc>
              <a:spcBef>
                <a:spcPts val="600"/>
              </a:spcBef>
              <a:spcAft>
                <a:spcPts val="600"/>
              </a:spcAft>
              <a:tabLst/>
              <a:defRPr sz="1800">
                <a:solidFill>
                  <a:schemeClr val="tx1">
                    <a:lumMod val="65000"/>
                    <a:lumOff val="35000"/>
                  </a:schemeClr>
                </a:solidFill>
              </a:defRPr>
            </a:lvl4pPr>
            <a:lvl5pPr marL="1657350" indent="-171450">
              <a:lnSpc>
                <a:spcPct val="100000"/>
              </a:lnSpc>
              <a:spcBef>
                <a:spcPts val="600"/>
              </a:spcBef>
              <a:spcAft>
                <a:spcPts val="600"/>
              </a:spcAft>
              <a:tabLst/>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hasCustomPrompt="1"/>
          </p:nvPr>
        </p:nvSpPr>
        <p:spPr>
          <a:xfrm>
            <a:off x="508000" y="304800"/>
            <a:ext cx="11176000" cy="685800"/>
          </a:xfrm>
          <a:prstGeom prst="rect">
            <a:avLst/>
          </a:prstGeom>
        </p:spPr>
        <p:txBody>
          <a:bodyPr anchor="t"/>
          <a:lstStyle>
            <a:lvl1pPr algn="l">
              <a:lnSpc>
                <a:spcPct val="75000"/>
              </a:lnSpc>
              <a:defRPr sz="4800" b="1" spc="-80" baseline="0">
                <a:solidFill>
                  <a:schemeClr val="tx1">
                    <a:lumMod val="75000"/>
                    <a:lumOff val="25000"/>
                  </a:schemeClr>
                </a:solidFill>
                <a:latin typeface="Arial" pitchFamily="34" charset="0"/>
                <a:cs typeface="Arial" pitchFamily="34" charset="0"/>
              </a:defRPr>
            </a:lvl1pPr>
          </a:lstStyle>
          <a:p>
            <a:r>
              <a:rPr lang="en-US" dirty="0"/>
              <a:t>Single line header</a:t>
            </a:r>
          </a:p>
        </p:txBody>
      </p:sp>
      <p:sp>
        <p:nvSpPr>
          <p:cNvPr id="6" name="Rectangle 5"/>
          <p:cNvSpPr/>
          <p:nvPr userDrawn="1"/>
        </p:nvSpPr>
        <p:spPr>
          <a:xfrm>
            <a:off x="0" y="6019801"/>
            <a:ext cx="12192000" cy="85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4" name="TextBox 3"/>
          <p:cNvSpPr txBox="1"/>
          <p:nvPr userDrawn="1"/>
        </p:nvSpPr>
        <p:spPr>
          <a:xfrm>
            <a:off x="508000" y="6400800"/>
            <a:ext cx="6299200" cy="304800"/>
          </a:xfrm>
          <a:prstGeom prst="rect">
            <a:avLst/>
          </a:prstGeom>
          <a:noFill/>
        </p:spPr>
        <p:txBody>
          <a:bodyPr wrap="none" lIns="0" tIns="0" rIns="0" bIns="0" anchor="ctr">
            <a:normAutofit/>
          </a:bodyPr>
          <a:lstStyle/>
          <a:p>
            <a:pPr>
              <a:defRPr/>
            </a:pPr>
            <a:r>
              <a:rPr lang="en-US" sz="1400" b="1" spc="0" dirty="0">
                <a:ln>
                  <a:solidFill>
                    <a:schemeClr val="accent1">
                      <a:alpha val="0"/>
                    </a:schemeClr>
                  </a:solidFill>
                </a:ln>
                <a:solidFill>
                  <a:schemeClr val="tx1">
                    <a:lumMod val="50000"/>
                    <a:lumOff val="50000"/>
                  </a:schemeClr>
                </a:solidFill>
              </a:rPr>
              <a:t>2015 AJLI Winter </a:t>
            </a:r>
            <a:r>
              <a:rPr lang="en-US" sz="1400" b="1" spc="0" baseline="0" dirty="0">
                <a:ln>
                  <a:solidFill>
                    <a:schemeClr val="accent1">
                      <a:alpha val="0"/>
                    </a:schemeClr>
                  </a:solidFill>
                </a:ln>
                <a:solidFill>
                  <a:schemeClr val="tx1">
                    <a:lumMod val="50000"/>
                    <a:lumOff val="50000"/>
                  </a:schemeClr>
                </a:solidFill>
              </a:rPr>
              <a:t>Leadership </a:t>
            </a:r>
            <a:r>
              <a:rPr lang="en-US" sz="1400" b="1" spc="0" dirty="0">
                <a:ln>
                  <a:solidFill>
                    <a:schemeClr val="accent1">
                      <a:alpha val="0"/>
                    </a:schemeClr>
                  </a:solidFill>
                </a:ln>
                <a:solidFill>
                  <a:schemeClr val="tx1">
                    <a:lumMod val="50000"/>
                    <a:lumOff val="50000"/>
                  </a:schemeClr>
                </a:solidFill>
              </a:rPr>
              <a:t>–</a:t>
            </a:r>
            <a:r>
              <a:rPr lang="en-US" sz="1400" b="1" spc="0" baseline="0" dirty="0">
                <a:ln>
                  <a:solidFill>
                    <a:schemeClr val="accent1">
                      <a:alpha val="0"/>
                    </a:schemeClr>
                  </a:solidFill>
                </a:ln>
                <a:solidFill>
                  <a:schemeClr val="tx1">
                    <a:lumMod val="50000"/>
                    <a:lumOff val="50000"/>
                  </a:schemeClr>
                </a:solidFill>
              </a:rPr>
              <a:t> </a:t>
            </a:r>
            <a:r>
              <a:rPr lang="en-US" sz="1400" b="1" spc="0" dirty="0">
                <a:ln>
                  <a:solidFill>
                    <a:schemeClr val="accent1">
                      <a:alpha val="0"/>
                    </a:schemeClr>
                  </a:solidFill>
                </a:ln>
                <a:solidFill>
                  <a:schemeClr val="tx1">
                    <a:lumMod val="50000"/>
                    <a:lumOff val="50000"/>
                  </a:schemeClr>
                </a:solidFill>
              </a:rPr>
              <a:t>Orlando, FL </a:t>
            </a:r>
            <a:r>
              <a:rPr lang="en-US" sz="1400" b="1" spc="0" dirty="0">
                <a:ln>
                  <a:solidFill>
                    <a:schemeClr val="accent1">
                      <a:alpha val="0"/>
                    </a:schemeClr>
                  </a:solidFill>
                </a:ln>
                <a:solidFill>
                  <a:schemeClr val="bg1">
                    <a:lumMod val="75000"/>
                  </a:schemeClr>
                </a:solidFill>
              </a:rPr>
              <a:t>#JLWL15</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1" y="5835401"/>
            <a:ext cx="1536700" cy="847262"/>
          </a:xfrm>
          <a:prstGeom prst="rect">
            <a:avLst/>
          </a:prstGeom>
        </p:spPr>
      </p:pic>
    </p:spTree>
    <p:extLst>
      <p:ext uri="{BB962C8B-B14F-4D97-AF65-F5344CB8AC3E}">
        <p14:creationId xmlns:p14="http://schemas.microsoft.com/office/powerpoint/2010/main" val="3123910398"/>
      </p:ext>
    </p:extLst>
  </p:cSld>
  <p:clrMapOvr>
    <a:masterClrMapping/>
  </p:clrMapOvr>
  <p:transition xmlns:p14="http://schemas.microsoft.com/office/powerpoint/2010/mai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9448800" y="6400800"/>
            <a:ext cx="2540000" cy="3381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800" dirty="0">
                <a:ea typeface="+mn-ea"/>
              </a:rPr>
              <a:t>Organizational Development Institute</a:t>
            </a:r>
          </a:p>
          <a:p>
            <a:pPr algn="r" eaLnBrk="1" hangingPunct="1">
              <a:defRPr/>
            </a:pPr>
            <a:r>
              <a:rPr lang="en-US" sz="800" dirty="0">
                <a:ea typeface="+mn-ea"/>
              </a:rPr>
              <a:t>2015-2016 Series</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6172201"/>
            <a:ext cx="736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47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068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4.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ormAutofit fontScale="90000"/>
          </a:bodyPr>
          <a:lstStyle/>
          <a:p>
            <a:pPr algn="ct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5300" dirty="0"/>
              <a:t>“</a:t>
            </a:r>
            <a:r>
              <a:rPr lang="en-US" sz="5300" b="1" i="1" u="sng" dirty="0"/>
              <a:t>WOMEN LEADING THRU INCLUSION” </a:t>
            </a:r>
            <a:endParaRPr lang="en-US" sz="5300" dirty="0"/>
          </a:p>
        </p:txBody>
      </p:sp>
      <p:sp>
        <p:nvSpPr>
          <p:cNvPr id="3" name="Subtitle 2"/>
          <p:cNvSpPr>
            <a:spLocks noGrp="1"/>
          </p:cNvSpPr>
          <p:nvPr>
            <p:ph type="subTitle" idx="1"/>
          </p:nvPr>
        </p:nvSpPr>
        <p:spPr>
          <a:xfrm>
            <a:off x="1100051" y="4455620"/>
            <a:ext cx="10058400" cy="1886186"/>
          </a:xfrm>
        </p:spPr>
        <p:txBody>
          <a:bodyPr>
            <a:normAutofit fontScale="25000" lnSpcReduction="20000"/>
          </a:bodyPr>
          <a:lstStyle/>
          <a:p>
            <a:pPr algn="ctr"/>
            <a:endParaRPr lang="en-US" dirty="0"/>
          </a:p>
          <a:p>
            <a:pPr algn="ctr"/>
            <a:r>
              <a:rPr lang="en-US" sz="5600" b="1" dirty="0"/>
              <a:t>Southwest Exchange</a:t>
            </a:r>
          </a:p>
          <a:p>
            <a:pPr algn="ctr"/>
            <a:r>
              <a:rPr lang="en-US" sz="5600" b="1" dirty="0"/>
              <a:t>Vicki </a:t>
            </a:r>
            <a:r>
              <a:rPr lang="en-US" sz="5600" b="1" dirty="0" err="1"/>
              <a:t>clark</a:t>
            </a:r>
            <a:endParaRPr lang="en-US" sz="5600" b="1" dirty="0"/>
          </a:p>
          <a:p>
            <a:pPr algn="ctr"/>
            <a:r>
              <a:rPr lang="en-US" sz="5600" b="1" dirty="0"/>
              <a:t>BUILDING THE CAPACITY OF ORGANIZATIONS</a:t>
            </a:r>
          </a:p>
          <a:p>
            <a:pPr algn="ctr"/>
            <a:r>
              <a:rPr lang="en-US" sz="5600" b="1" dirty="0"/>
              <a:t>MEMPHIS, </a:t>
            </a:r>
            <a:r>
              <a:rPr lang="en-US" sz="5600" b="1" dirty="0" err="1"/>
              <a:t>tn</a:t>
            </a:r>
            <a:endParaRPr lang="en-US" sz="5600" b="1" dirty="0"/>
          </a:p>
          <a:p>
            <a:pPr algn="ctr"/>
            <a:r>
              <a:rPr lang="en-US" sz="5600" b="1" dirty="0"/>
              <a:t> </a:t>
            </a:r>
            <a:r>
              <a:rPr lang="en-US" sz="5600" b="1" dirty="0" err="1"/>
              <a:t>september</a:t>
            </a:r>
            <a:r>
              <a:rPr lang="en-US" sz="5600" b="1" dirty="0"/>
              <a:t>, 2018</a:t>
            </a:r>
          </a:p>
          <a:p>
            <a:pPr algn="ctr"/>
            <a:endParaRPr lang="en-US" dirty="0"/>
          </a:p>
        </p:txBody>
      </p:sp>
      <p:pic>
        <p:nvPicPr>
          <p:cNvPr id="5" name="Picture 4" descr="http://www.withoutexception.co.uk/resources/Diversity%20Blog%20Wordle.jpg">
            <a:extLst>
              <a:ext uri="{FF2B5EF4-FFF2-40B4-BE49-F238E27FC236}">
                <a16:creationId xmlns:a16="http://schemas.microsoft.com/office/drawing/2014/main" xmlns="" id="{CBDCED8F-8E32-4949-B1B1-4124B41B10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8839" y="265471"/>
            <a:ext cx="5624051" cy="3163530"/>
          </a:xfrm>
          <a:prstGeom prst="rect">
            <a:avLst/>
          </a:prstGeom>
          <a:noFill/>
          <a:ln>
            <a:noFill/>
          </a:ln>
        </p:spPr>
      </p:pic>
    </p:spTree>
    <p:extLst>
      <p:ext uri="{BB962C8B-B14F-4D97-AF65-F5344CB8AC3E}">
        <p14:creationId xmlns:p14="http://schemas.microsoft.com/office/powerpoint/2010/main" val="277669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680" y="1161196"/>
            <a:ext cx="8991600" cy="5410200"/>
          </a:xfrm>
          <a:prstGeom prst="rect">
            <a:avLst/>
          </a:prstGeom>
        </p:spPr>
      </p:pic>
      <p:sp>
        <p:nvSpPr>
          <p:cNvPr id="3" name="Title 2"/>
          <p:cNvSpPr>
            <a:spLocks noGrp="1"/>
          </p:cNvSpPr>
          <p:nvPr>
            <p:ph type="title"/>
          </p:nvPr>
        </p:nvSpPr>
        <p:spPr>
          <a:xfrm>
            <a:off x="1097280" y="286604"/>
            <a:ext cx="10058400" cy="1040752"/>
          </a:xfrm>
        </p:spPr>
        <p:txBody>
          <a:bodyPr/>
          <a:lstStyle/>
          <a:p>
            <a:pPr algn="ctr"/>
            <a:r>
              <a:rPr lang="en-US" b="1" dirty="0">
                <a:solidFill>
                  <a:schemeClr val="tx1"/>
                </a:solidFill>
                <a:effectLst>
                  <a:outerShdw blurRad="38100" dist="38100" dir="2700000" algn="tl">
                    <a:srgbClr val="000000">
                      <a:alpha val="43137"/>
                    </a:srgbClr>
                  </a:outerShdw>
                </a:effectLst>
              </a:rPr>
              <a:t>NO MORE MELTING POT</a:t>
            </a:r>
          </a:p>
        </p:txBody>
      </p:sp>
      <p:sp>
        <p:nvSpPr>
          <p:cNvPr id="4" name="Content Placeholder 3"/>
          <p:cNvSpPr>
            <a:spLocks noGrp="1"/>
          </p:cNvSpPr>
          <p:nvPr>
            <p:ph idx="1"/>
          </p:nvPr>
        </p:nvSpPr>
        <p:spPr>
          <a:xfrm>
            <a:off x="1097280" y="1415845"/>
            <a:ext cx="10058400" cy="4453249"/>
          </a:xfrm>
        </p:spPr>
        <p:txBody>
          <a:bodyPr/>
          <a:lstStyle/>
          <a:p>
            <a:pPr marL="0" indent="0">
              <a:buNone/>
            </a:pPr>
            <a:endParaRPr lang="en-US" dirty="0"/>
          </a:p>
        </p:txBody>
      </p:sp>
    </p:spTree>
    <p:extLst>
      <p:ext uri="{BB962C8B-B14F-4D97-AF65-F5344CB8AC3E}">
        <p14:creationId xmlns:p14="http://schemas.microsoft.com/office/powerpoint/2010/main" val="165460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097280" y="286603"/>
            <a:ext cx="10058400" cy="120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b="1" dirty="0">
                <a:solidFill>
                  <a:schemeClr val="tx1"/>
                </a:solidFill>
              </a:rPr>
              <a:t>INCLUSION…MEANS </a:t>
            </a:r>
            <a:r>
              <a:rPr lang="en-US" altLang="en-US" b="1" i="1" u="sng" dirty="0">
                <a:solidFill>
                  <a:schemeClr val="tx1"/>
                </a:solidFill>
              </a:rPr>
              <a:t>WITH</a:t>
            </a:r>
            <a:r>
              <a:rPr lang="en-US" altLang="en-US" b="1" i="1" dirty="0">
                <a:solidFill>
                  <a:schemeClr val="tx1"/>
                </a:solidFill>
              </a:rPr>
              <a:t> </a:t>
            </a:r>
            <a:r>
              <a:rPr lang="en-US" altLang="en-US" b="1" dirty="0">
                <a:solidFill>
                  <a:schemeClr val="tx1"/>
                </a:solidFill>
              </a:rPr>
              <a:t>NOT JUST </a:t>
            </a:r>
            <a:r>
              <a:rPr lang="en-US" altLang="en-US" b="1" i="1" dirty="0">
                <a:solidFill>
                  <a:schemeClr val="tx1"/>
                </a:solidFill>
              </a:rPr>
              <a:t>IN</a:t>
            </a:r>
            <a:endParaRPr lang="en-US" altLang="en-US" b="1" dirty="0">
              <a:solidFill>
                <a:schemeClr val="tx1"/>
              </a:solidFill>
            </a:endParaRPr>
          </a:p>
        </p:txBody>
      </p:sp>
      <p:sp>
        <p:nvSpPr>
          <p:cNvPr id="3" name="Content Placeholder 2"/>
          <p:cNvSpPr>
            <a:spLocks noGrp="1"/>
          </p:cNvSpPr>
          <p:nvPr>
            <p:ph idx="1"/>
          </p:nvPr>
        </p:nvSpPr>
        <p:spPr>
          <a:xfrm>
            <a:off x="1097280" y="1042219"/>
            <a:ext cx="10058400" cy="4826875"/>
          </a:xfrm>
        </p:spPr>
        <p:txBody>
          <a:bodyPr/>
          <a:lstStyle/>
          <a:p>
            <a:pPr marL="0" indent="0" algn="ctr">
              <a:buNone/>
              <a:defRPr/>
            </a:pPr>
            <a:r>
              <a:rPr lang="en-US" altLang="en-US" b="1" dirty="0">
                <a:solidFill>
                  <a:schemeClr val="tx1"/>
                </a:solidFill>
              </a:rPr>
              <a:t>THE VALUE AND PRACTICE OF ENSURING THAT PEOPLE FEEL THEY BELONG</a:t>
            </a:r>
            <a:r>
              <a:rPr lang="en-US" altLang="en-US" dirty="0">
                <a:solidFill>
                  <a:schemeClr val="bg2"/>
                </a:solidFill>
              </a:rPr>
              <a:t>.</a:t>
            </a:r>
          </a:p>
          <a:p>
            <a:pPr algn="ctr">
              <a:lnSpc>
                <a:spcPct val="150000"/>
              </a:lnSpc>
              <a:spcBef>
                <a:spcPts val="0"/>
              </a:spcBef>
              <a:buNone/>
              <a:defRPr/>
            </a:pPr>
            <a:r>
              <a:rPr lang="en-US" altLang="en-US" sz="3600" dirty="0">
                <a:solidFill>
                  <a:srgbClr val="C00000"/>
                </a:solidFill>
              </a:rPr>
              <a:t>ALL MEANS </a:t>
            </a:r>
            <a:r>
              <a:rPr lang="en-US" altLang="en-US" sz="3600" b="1" dirty="0">
                <a:solidFill>
                  <a:srgbClr val="C00000"/>
                </a:solidFill>
              </a:rPr>
              <a:t>ALL </a:t>
            </a:r>
            <a:r>
              <a:rPr lang="en-US" altLang="en-US" sz="3600" b="1" i="1" dirty="0">
                <a:solidFill>
                  <a:srgbClr val="C00000"/>
                </a:solidFill>
              </a:rPr>
              <a:t>WOMEN</a:t>
            </a:r>
            <a:endParaRPr lang="en-US" altLang="en-US" sz="3600" dirty="0">
              <a:solidFill>
                <a:srgbClr val="C00000"/>
              </a:solidFill>
            </a:endParaRPr>
          </a:p>
          <a:p>
            <a:pPr>
              <a:lnSpc>
                <a:spcPct val="150000"/>
              </a:lnSpc>
              <a:spcBef>
                <a:spcPts val="0"/>
              </a:spcBef>
              <a:buNone/>
              <a:defRPr/>
            </a:pPr>
            <a:endParaRPr lang="en-US" altLang="en-US" sz="2800" dirty="0">
              <a:solidFill>
                <a:srgbClr val="C00000"/>
              </a:solidFill>
            </a:endParaRPr>
          </a:p>
          <a:p>
            <a:pPr algn="ctr">
              <a:lnSpc>
                <a:spcPct val="150000"/>
              </a:lnSpc>
              <a:spcBef>
                <a:spcPts val="0"/>
              </a:spcBef>
              <a:buNone/>
              <a:defRPr/>
            </a:pPr>
            <a:endParaRPr lang="en-US" altLang="en-US" dirty="0">
              <a:solidFill>
                <a:srgbClr val="C00000"/>
              </a:solidFill>
            </a:endParaRPr>
          </a:p>
          <a:p>
            <a:pPr marL="0" indent="0">
              <a:buNone/>
              <a:defRPr/>
            </a:pPr>
            <a:endParaRPr lang="en-US" dirty="0"/>
          </a:p>
        </p:txBody>
      </p:sp>
      <p:pic>
        <p:nvPicPr>
          <p:cNvPr id="5" name="Picture 4" descr="http://www.friendshipcircle.org/blog/wp-content/uploads/2013/01/inclusion-exclusion.jpg">
            <a:extLst>
              <a:ext uri="{FF2B5EF4-FFF2-40B4-BE49-F238E27FC236}">
                <a16:creationId xmlns:a16="http://schemas.microsoft.com/office/drawing/2014/main" xmlns="" id="{27BDB5EC-0B1F-4940-8F50-66CF8DA5E3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53033" y="2521976"/>
            <a:ext cx="7118554" cy="3721508"/>
          </a:xfrm>
          <a:prstGeom prst="rect">
            <a:avLst/>
          </a:prstGeom>
          <a:noFill/>
          <a:ln>
            <a:noFill/>
          </a:ln>
        </p:spPr>
      </p:pic>
    </p:spTree>
    <p:extLst>
      <p:ext uri="{BB962C8B-B14F-4D97-AF65-F5344CB8AC3E}">
        <p14:creationId xmlns:p14="http://schemas.microsoft.com/office/powerpoint/2010/main" val="259497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4945"/>
          </a:xfrm>
        </p:spPr>
        <p:txBody>
          <a:bodyPr/>
          <a:lstStyle/>
          <a:p>
            <a:endParaRPr lang="en-US" b="1" dirty="0"/>
          </a:p>
        </p:txBody>
      </p:sp>
      <p:pic>
        <p:nvPicPr>
          <p:cNvPr id="4" name="Content Placeholder 3" descr="How do you fit into this&#10;system?&#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286604"/>
            <a:ext cx="9526587" cy="6299726"/>
          </a:xfrm>
          <a:prstGeom prst="rect">
            <a:avLst/>
          </a:prstGeom>
          <a:noFill/>
          <a:ln>
            <a:noFill/>
          </a:ln>
        </p:spPr>
      </p:pic>
    </p:spTree>
    <p:extLst>
      <p:ext uri="{BB962C8B-B14F-4D97-AF65-F5344CB8AC3E}">
        <p14:creationId xmlns:p14="http://schemas.microsoft.com/office/powerpoint/2010/main" val="229650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4B76315-7727-4AEB-9EEA-4DCB7EB73D2A}"/>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xmlns="" id="{895F73B4-45E0-4C63-BA9C-912B2D881C46}"/>
              </a:ext>
            </a:extLst>
          </p:cNvPr>
          <p:cNvSpPr>
            <a:spLocks noGrp="1"/>
          </p:cNvSpPr>
          <p:nvPr>
            <p:ph type="title"/>
          </p:nvPr>
        </p:nvSpPr>
        <p:spPr/>
        <p:txBody>
          <a:bodyPr/>
          <a:lstStyle/>
          <a:p>
            <a:endParaRPr lang="en-US"/>
          </a:p>
        </p:txBody>
      </p:sp>
      <p:pic>
        <p:nvPicPr>
          <p:cNvPr id="6146" name="Picture 2" descr="http://www.communichi.org/wp-content/uploads/2014/05/equality-equity-liberation-1024x733.png">
            <a:extLst>
              <a:ext uri="{FF2B5EF4-FFF2-40B4-BE49-F238E27FC236}">
                <a16:creationId xmlns:a16="http://schemas.microsoft.com/office/drawing/2014/main" xmlns="" id="{6825061B-E798-4268-9FC6-C44429988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0"/>
            <a:ext cx="9580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8299"/>
      </p:ext>
    </p:extLst>
  </p:cSld>
  <p:clrMapOvr>
    <a:masterClrMapping/>
  </p:clrMapOvr>
  <p:transition xmlns:p14="http://schemas.microsoft.com/office/powerpoint/2010/mai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CBC5A-3643-4103-88F3-07446D71ABE9}"/>
              </a:ext>
            </a:extLst>
          </p:cNvPr>
          <p:cNvSpPr>
            <a:spLocks noGrp="1"/>
          </p:cNvSpPr>
          <p:nvPr>
            <p:ph type="title"/>
          </p:nvPr>
        </p:nvSpPr>
        <p:spPr>
          <a:xfrm>
            <a:off x="2038352" y="381001"/>
            <a:ext cx="7598569" cy="1351955"/>
          </a:xfrm>
        </p:spPr>
        <p:txBody>
          <a:bodyPr>
            <a:normAutofit/>
          </a:bodyPr>
          <a:lstStyle/>
          <a:p>
            <a:pPr algn="ctr"/>
            <a:r>
              <a:rPr lang="en-US" b="1" dirty="0"/>
              <a:t>INCLUSIVE LEADERS DON’T SHY AWAY FROM REALITY</a:t>
            </a:r>
          </a:p>
        </p:txBody>
      </p:sp>
      <p:pic>
        <p:nvPicPr>
          <p:cNvPr id="9218" name="Picture 2" descr="http://communityfood.coop/wp-content/uploads/2017/12/equity-880x362.png">
            <a:extLst>
              <a:ext uri="{FF2B5EF4-FFF2-40B4-BE49-F238E27FC236}">
                <a16:creationId xmlns:a16="http://schemas.microsoft.com/office/drawing/2014/main" xmlns="" id="{25591274-C905-47C3-AE34-FE9E7880F6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6954" y="1828800"/>
            <a:ext cx="812144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b="1" dirty="0">
                <a:solidFill>
                  <a:schemeClr val="tx1"/>
                </a:solidFill>
              </a:rPr>
              <a:t>Individual Cultural Competence</a:t>
            </a:r>
          </a:p>
        </p:txBody>
      </p:sp>
      <p:sp>
        <p:nvSpPr>
          <p:cNvPr id="21507" name="Content Placeholder 2"/>
          <p:cNvSpPr>
            <a:spLocks noGrp="1"/>
          </p:cNvSpPr>
          <p:nvPr>
            <p:ph idx="1"/>
          </p:nvPr>
        </p:nvSpPr>
        <p:spPr/>
        <p:txBody>
          <a:bodyPr>
            <a:normAutofit lnSpcReduction="10000"/>
          </a:bodyPr>
          <a:lstStyle/>
          <a:p>
            <a:pPr marL="0" indent="0" algn="ctr">
              <a:buNone/>
            </a:pPr>
            <a:r>
              <a:rPr lang="en-US" altLang="en-US" sz="4000" b="1" dirty="0">
                <a:solidFill>
                  <a:schemeClr val="tx1"/>
                </a:solidFill>
              </a:rPr>
              <a:t>At the Individual Level</a:t>
            </a:r>
          </a:p>
          <a:p>
            <a:pPr marL="0" indent="0" algn="ctr">
              <a:buNone/>
            </a:pPr>
            <a:r>
              <a:rPr lang="en-US" altLang="en-US" sz="4000" b="1" dirty="0">
                <a:solidFill>
                  <a:schemeClr val="tx1"/>
                </a:solidFill>
              </a:rPr>
              <a:t> Cultural Competence IS:</a:t>
            </a:r>
            <a:r>
              <a:rPr lang="en-US" altLang="en-US" sz="4000" dirty="0">
                <a:solidFill>
                  <a:schemeClr val="tx1"/>
                </a:solidFill>
              </a:rPr>
              <a:t> </a:t>
            </a:r>
          </a:p>
          <a:p>
            <a:pPr marL="0" indent="0" algn="ctr">
              <a:buNone/>
            </a:pPr>
            <a:r>
              <a:rPr lang="en-US" altLang="en-US" sz="4000" dirty="0">
                <a:solidFill>
                  <a:schemeClr val="tx1"/>
                </a:solidFill>
              </a:rPr>
              <a:t>an examination of one’s own attitude and values, and the acquisition of the values, knowledge, skills and attributes that will allow an individual to work/function appropriately in cross cultural situations.</a:t>
            </a:r>
          </a:p>
          <a:p>
            <a:pPr marL="0" indent="0">
              <a:buNone/>
            </a:pPr>
            <a:endParaRPr lang="en-US" altLang="en-US" dirty="0">
              <a:solidFill>
                <a:schemeClr val="bg2"/>
              </a:solidFill>
            </a:endParaRPr>
          </a:p>
        </p:txBody>
      </p:sp>
    </p:spTree>
    <p:extLst>
      <p:ext uri="{BB962C8B-B14F-4D97-AF65-F5344CB8AC3E}">
        <p14:creationId xmlns:p14="http://schemas.microsoft.com/office/powerpoint/2010/main" val="329843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1E333-712D-4A77-90D7-1F26879898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B58BBC6-3B1F-46B9-B196-FDAD0A821588}"/>
              </a:ext>
            </a:extLst>
          </p:cNvPr>
          <p:cNvPicPr>
            <a:picLocks noGrp="1" noChangeAspect="1"/>
          </p:cNvPicPr>
          <p:nvPr>
            <p:ph idx="1"/>
          </p:nvPr>
        </p:nvPicPr>
        <p:blipFill>
          <a:blip r:embed="rId2"/>
          <a:stretch>
            <a:fillRect/>
          </a:stretch>
        </p:blipFill>
        <p:spPr>
          <a:xfrm>
            <a:off x="1868128" y="403123"/>
            <a:ext cx="8632723" cy="5928851"/>
          </a:xfrm>
        </p:spPr>
      </p:pic>
    </p:spTree>
    <p:extLst>
      <p:ext uri="{BB962C8B-B14F-4D97-AF65-F5344CB8AC3E}">
        <p14:creationId xmlns:p14="http://schemas.microsoft.com/office/powerpoint/2010/main" val="385648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676400" y="383459"/>
            <a:ext cx="8534400" cy="7084142"/>
          </a:xfrm>
        </p:spPr>
        <p:txBody>
          <a:bodyPr/>
          <a:lstStyle/>
          <a:p>
            <a:pPr algn="ctr">
              <a:buClr>
                <a:schemeClr val="bg2"/>
              </a:buClr>
              <a:buSzPct val="100000"/>
              <a:buFont typeface="Arial" pitchFamily="34" charset="0"/>
              <a:buChar char="•"/>
            </a:pPr>
            <a:r>
              <a:rPr lang="en-US" sz="3600" dirty="0">
                <a:solidFill>
                  <a:schemeClr val="tx1"/>
                </a:solidFill>
              </a:rPr>
              <a:t>The understanding of diverse attitudes, beliefs, behaviors, practices, and communication patterns attributable to a variety of factors (such as race, ethnicity, religion, SES, historical and social context, physical or mental ability, age, gender, sexual orientation, or generational and acculturation…</a:t>
            </a:r>
          </a:p>
          <a:p>
            <a:pPr algn="ctr">
              <a:buClr>
                <a:schemeClr val="bg2"/>
              </a:buClr>
              <a:buSzPct val="100000"/>
              <a:buFont typeface="Arial" pitchFamily="34" charset="0"/>
              <a:buChar char="•"/>
            </a:pPr>
            <a:r>
              <a:rPr lang="en-US" sz="3600" b="1" dirty="0">
                <a:solidFill>
                  <a:schemeClr val="tx1"/>
                </a:solidFill>
              </a:rPr>
              <a:t>CULTURAL COMPETENCE</a:t>
            </a:r>
          </a:p>
          <a:p>
            <a:pPr marL="0" indent="0">
              <a:buClr>
                <a:schemeClr val="bg2"/>
              </a:buClr>
              <a:buNone/>
            </a:pPr>
            <a:endParaRPr lang="en-US" sz="2300" dirty="0">
              <a:solidFill>
                <a:schemeClr val="bg2"/>
              </a:solidFill>
            </a:endParaRPr>
          </a:p>
        </p:txBody>
      </p:sp>
      <p:sp>
        <p:nvSpPr>
          <p:cNvPr id="6" name="Rectangle 2"/>
          <p:cNvSpPr>
            <a:spLocks noGrp="1" noChangeArrowheads="1"/>
          </p:cNvSpPr>
          <p:nvPr>
            <p:ph type="title"/>
          </p:nvPr>
        </p:nvSpPr>
        <p:spPr>
          <a:xfrm>
            <a:off x="1638300" y="304800"/>
            <a:ext cx="8915400" cy="685800"/>
          </a:xfrm>
        </p:spPr>
        <p:txBody>
          <a:bodyPr>
            <a:normAutofit fontScale="90000"/>
          </a:bodyPr>
          <a:lstStyle/>
          <a:p>
            <a:r>
              <a:rPr lang="en-US" sz="4000" b="1" dirty="0">
                <a:solidFill>
                  <a:schemeClr val="bg2"/>
                </a:solidFill>
              </a:rPr>
              <a:t> </a:t>
            </a:r>
            <a:br>
              <a:rPr lang="en-US" sz="4000" b="1" dirty="0">
                <a:solidFill>
                  <a:schemeClr val="bg2"/>
                </a:solidFill>
              </a:rPr>
            </a:br>
            <a:r>
              <a:rPr lang="en-US" sz="4000" b="1" dirty="0">
                <a:solidFill>
                  <a:schemeClr val="bg2"/>
                </a:solidFill>
              </a:rPr>
              <a:t/>
            </a:r>
            <a:br>
              <a:rPr lang="en-US" sz="4000" b="1" dirty="0">
                <a:solidFill>
                  <a:schemeClr val="bg2"/>
                </a:solidFill>
              </a:rPr>
            </a:br>
            <a:r>
              <a:rPr lang="en-US" sz="4000" b="1" dirty="0">
                <a:solidFill>
                  <a:schemeClr val="bg2"/>
                </a:solidFill>
              </a:rPr>
              <a:t/>
            </a:r>
            <a:br>
              <a:rPr lang="en-US" sz="4000" b="1" dirty="0">
                <a:solidFill>
                  <a:schemeClr val="bg2"/>
                </a:solidFill>
              </a:rPr>
            </a:br>
            <a:endParaRPr lang="en-US" sz="4000" b="1" dirty="0">
              <a:solidFill>
                <a:schemeClr val="bg2"/>
              </a:solidFill>
            </a:endParaRPr>
          </a:p>
        </p:txBody>
      </p:sp>
    </p:spTree>
    <p:extLst>
      <p:ext uri="{BB962C8B-B14F-4D97-AF65-F5344CB8AC3E}">
        <p14:creationId xmlns:p14="http://schemas.microsoft.com/office/powerpoint/2010/main" val="150735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0B4F808-FBAB-4F50-8121-179F49056FB0}"/>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xmlns="" id="{A4C86DFB-A2AA-4B8F-AA26-C53E6060803D}"/>
              </a:ext>
            </a:extLst>
          </p:cNvPr>
          <p:cNvSpPr>
            <a:spLocks noGrp="1"/>
          </p:cNvSpPr>
          <p:nvPr>
            <p:ph type="title"/>
          </p:nvPr>
        </p:nvSpPr>
        <p:spPr>
          <a:xfrm>
            <a:off x="508000" y="304800"/>
            <a:ext cx="11176000" cy="1061884"/>
          </a:xfrm>
        </p:spPr>
        <p:txBody>
          <a:bodyPr>
            <a:normAutofit/>
          </a:bodyPr>
          <a:lstStyle/>
          <a:p>
            <a:pPr algn="ctr"/>
            <a:r>
              <a:rPr lang="en-US" sz="2800" dirty="0"/>
              <a:t/>
            </a:r>
            <a:br>
              <a:rPr lang="en-US" sz="2800" dirty="0"/>
            </a:br>
            <a:endParaRPr lang="en-US" sz="2800" dirty="0"/>
          </a:p>
        </p:txBody>
      </p:sp>
      <p:pic>
        <p:nvPicPr>
          <p:cNvPr id="3074" name="Picture 2" descr="http://fullinclusionforcatholicschools.org/wp-content/uploads/2014/10/Inclusion-strategy.jpg">
            <a:extLst>
              <a:ext uri="{FF2B5EF4-FFF2-40B4-BE49-F238E27FC236}">
                <a16:creationId xmlns:a16="http://schemas.microsoft.com/office/drawing/2014/main" xmlns="" id="{3A386B0F-41F6-44F2-ACE0-C4C67E4AC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510" y="304800"/>
            <a:ext cx="6567949" cy="631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24875"/>
      </p:ext>
    </p:extLst>
  </p:cSld>
  <p:clrMapOvr>
    <a:masterClrMapping/>
  </p:clrMapOvr>
  <p:transition xmlns:p14="http://schemas.microsoft.com/office/powerpoint/2010/mai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3" name="Straight Arrow Connector 2"/>
          <p:cNvCxnSpPr/>
          <p:nvPr/>
        </p:nvCxnSpPr>
        <p:spPr bwMode="auto">
          <a:xfrm flipV="1">
            <a:off x="2325670" y="302288"/>
            <a:ext cx="8046323" cy="6449368"/>
          </a:xfrm>
          <a:prstGeom prst="straightConnector1">
            <a:avLst/>
          </a:prstGeom>
          <a:solidFill>
            <a:schemeClr val="accent1"/>
          </a:solidFill>
          <a:ln w="85725" cap="flat" cmpd="sng" algn="ctr">
            <a:gradFill>
              <a:gsLst>
                <a:gs pos="100000">
                  <a:schemeClr val="bg2">
                    <a:lumMod val="75000"/>
                  </a:schemeClr>
                </a:gs>
                <a:gs pos="44000">
                  <a:schemeClr val="accent1">
                    <a:shade val="67500"/>
                    <a:satMod val="115000"/>
                  </a:schemeClr>
                </a:gs>
                <a:gs pos="100000">
                  <a:schemeClr val="accent1">
                    <a:shade val="100000"/>
                    <a:satMod val="115000"/>
                  </a:schemeClr>
                </a:gs>
              </a:gsLst>
              <a:lin ang="5400000" scaled="0"/>
            </a:gra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4" name="Rectangle 2"/>
          <p:cNvSpPr>
            <a:spLocks noGrp="1" noChangeArrowheads="1"/>
          </p:cNvSpPr>
          <p:nvPr>
            <p:ph type="title" idx="4294967295"/>
          </p:nvPr>
        </p:nvSpPr>
        <p:spPr>
          <a:xfrm>
            <a:off x="403123" y="51516"/>
            <a:ext cx="10250063" cy="1222375"/>
          </a:xfrm>
        </p:spPr>
        <p:txBody>
          <a:bodyPr>
            <a:normAutofit fontScale="90000"/>
          </a:bodyPr>
          <a:lstStyle/>
          <a:p>
            <a:r>
              <a:rPr lang="en-US" b="1" dirty="0"/>
              <a:t>Continuum of Cultural</a:t>
            </a:r>
            <a:br>
              <a:rPr lang="en-US" b="1" dirty="0"/>
            </a:br>
            <a:r>
              <a:rPr lang="en-US" b="1" dirty="0"/>
              <a:t> Competency In Organizations</a:t>
            </a:r>
          </a:p>
        </p:txBody>
      </p:sp>
      <p:sp>
        <p:nvSpPr>
          <p:cNvPr id="74768" name="Text Box 16"/>
          <p:cNvSpPr txBox="1">
            <a:spLocks noChangeArrowheads="1"/>
          </p:cNvSpPr>
          <p:nvPr/>
        </p:nvSpPr>
        <p:spPr bwMode="auto">
          <a:xfrm>
            <a:off x="3482801" y="361589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100000"/>
              </a:spcBef>
            </a:pPr>
            <a:r>
              <a:rPr lang="en-US" b="1" dirty="0">
                <a:solidFill>
                  <a:srgbClr val="000099"/>
                </a:solidFill>
                <a:latin typeface="Arial" charset="0"/>
              </a:rPr>
              <a:t>Cultural Blindness</a:t>
            </a:r>
          </a:p>
        </p:txBody>
      </p:sp>
      <p:sp>
        <p:nvSpPr>
          <p:cNvPr id="74767" name="Text Box 15"/>
          <p:cNvSpPr txBox="1">
            <a:spLocks noChangeArrowheads="1"/>
          </p:cNvSpPr>
          <p:nvPr/>
        </p:nvSpPr>
        <p:spPr bwMode="auto">
          <a:xfrm>
            <a:off x="2530301" y="4356052"/>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rgbClr val="000099"/>
                </a:solidFill>
                <a:latin typeface="Arial" charset="0"/>
              </a:rPr>
              <a:t>Cultural Incapacity</a:t>
            </a:r>
          </a:p>
        </p:txBody>
      </p:sp>
      <p:sp>
        <p:nvSpPr>
          <p:cNvPr id="74769" name="Text Box 17"/>
          <p:cNvSpPr txBox="1">
            <a:spLocks noChangeArrowheads="1"/>
          </p:cNvSpPr>
          <p:nvPr/>
        </p:nvSpPr>
        <p:spPr bwMode="auto">
          <a:xfrm>
            <a:off x="4282901" y="265987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rgbClr val="000099"/>
                </a:solidFill>
                <a:latin typeface="Arial" charset="0"/>
              </a:rPr>
              <a:t>Cultural               Pre-Competence</a:t>
            </a:r>
          </a:p>
        </p:txBody>
      </p:sp>
      <p:sp>
        <p:nvSpPr>
          <p:cNvPr id="74770" name="Text Box 18"/>
          <p:cNvSpPr txBox="1">
            <a:spLocks noChangeArrowheads="1"/>
          </p:cNvSpPr>
          <p:nvPr/>
        </p:nvSpPr>
        <p:spPr bwMode="auto">
          <a:xfrm>
            <a:off x="5996354" y="1816441"/>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rgbClr val="000099"/>
                </a:solidFill>
                <a:latin typeface="Arial" charset="0"/>
              </a:rPr>
              <a:t>Cultural Competence</a:t>
            </a:r>
          </a:p>
        </p:txBody>
      </p:sp>
      <p:sp>
        <p:nvSpPr>
          <p:cNvPr id="74771" name="Text Box 19"/>
          <p:cNvSpPr txBox="1">
            <a:spLocks noChangeArrowheads="1"/>
          </p:cNvSpPr>
          <p:nvPr/>
        </p:nvSpPr>
        <p:spPr bwMode="auto">
          <a:xfrm>
            <a:off x="6932735" y="994546"/>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rgbClr val="000099"/>
                </a:solidFill>
                <a:latin typeface="Arial" charset="0"/>
              </a:rPr>
              <a:t>Cultural Proficiency</a:t>
            </a:r>
          </a:p>
        </p:txBody>
      </p:sp>
      <p:sp>
        <p:nvSpPr>
          <p:cNvPr id="25" name="TextBox 24"/>
          <p:cNvSpPr txBox="1"/>
          <p:nvPr/>
        </p:nvSpPr>
        <p:spPr>
          <a:xfrm>
            <a:off x="3736640" y="5576617"/>
            <a:ext cx="3181141" cy="523220"/>
          </a:xfrm>
          <a:prstGeom prst="rect">
            <a:avLst/>
          </a:prstGeom>
          <a:noFill/>
        </p:spPr>
        <p:txBody>
          <a:bodyPr wrap="square" rtlCol="0">
            <a:spAutoFit/>
          </a:bodyPr>
          <a:lstStyle/>
          <a:p>
            <a:pPr>
              <a:buClr>
                <a:schemeClr val="bg2"/>
              </a:buClr>
            </a:pPr>
            <a:r>
              <a:rPr lang="en-US" sz="1400" dirty="0"/>
              <a:t>forced assimilation, subjugation, rights and privileges for dominant groups only</a:t>
            </a:r>
          </a:p>
        </p:txBody>
      </p:sp>
      <p:sp>
        <p:nvSpPr>
          <p:cNvPr id="4" name="TextBox 3"/>
          <p:cNvSpPr txBox="1"/>
          <p:nvPr/>
        </p:nvSpPr>
        <p:spPr>
          <a:xfrm>
            <a:off x="4565302" y="4876800"/>
            <a:ext cx="2862105" cy="523220"/>
          </a:xfrm>
          <a:prstGeom prst="rect">
            <a:avLst/>
          </a:prstGeom>
          <a:noFill/>
        </p:spPr>
        <p:txBody>
          <a:bodyPr wrap="square" rtlCol="0">
            <a:spAutoFit/>
          </a:bodyPr>
          <a:lstStyle/>
          <a:p>
            <a:pPr>
              <a:buClr>
                <a:schemeClr val="bg2"/>
              </a:buClr>
            </a:pPr>
            <a:r>
              <a:rPr lang="en-US" sz="1400" dirty="0"/>
              <a:t>racism, maintain stereotypes, unfair hiring practices</a:t>
            </a:r>
          </a:p>
        </p:txBody>
      </p:sp>
      <p:sp>
        <p:nvSpPr>
          <p:cNvPr id="5" name="TextBox 4"/>
          <p:cNvSpPr txBox="1"/>
          <p:nvPr/>
        </p:nvSpPr>
        <p:spPr>
          <a:xfrm>
            <a:off x="5646650" y="4091952"/>
            <a:ext cx="4259350" cy="523220"/>
          </a:xfrm>
          <a:prstGeom prst="rect">
            <a:avLst/>
          </a:prstGeom>
          <a:noFill/>
        </p:spPr>
        <p:txBody>
          <a:bodyPr wrap="square" rtlCol="0">
            <a:spAutoFit/>
          </a:bodyPr>
          <a:lstStyle/>
          <a:p>
            <a:pPr>
              <a:buClr>
                <a:schemeClr val="bg2"/>
              </a:buClr>
            </a:pPr>
            <a:r>
              <a:rPr lang="en-US" sz="1400" dirty="0"/>
              <a:t>differences ignored, “treat everyone the same,” only meet needs of dominant groups</a:t>
            </a:r>
          </a:p>
        </p:txBody>
      </p:sp>
      <p:sp>
        <p:nvSpPr>
          <p:cNvPr id="6" name="TextBox 5"/>
          <p:cNvSpPr txBox="1"/>
          <p:nvPr/>
        </p:nvSpPr>
        <p:spPr>
          <a:xfrm>
            <a:off x="6652637" y="3200399"/>
            <a:ext cx="3559106" cy="523220"/>
          </a:xfrm>
          <a:prstGeom prst="rect">
            <a:avLst/>
          </a:prstGeom>
          <a:noFill/>
        </p:spPr>
        <p:txBody>
          <a:bodyPr wrap="square" rtlCol="0">
            <a:spAutoFit/>
          </a:bodyPr>
          <a:lstStyle/>
          <a:p>
            <a:pPr>
              <a:buFont typeface="Wingdings" pitchFamily="2" charset="2"/>
              <a:buNone/>
            </a:pPr>
            <a:r>
              <a:rPr lang="en-US" sz="1400" dirty="0"/>
              <a:t>explore cultural issues, are committed, assess needs of organization and individuals</a:t>
            </a:r>
          </a:p>
        </p:txBody>
      </p:sp>
      <p:sp>
        <p:nvSpPr>
          <p:cNvPr id="7" name="TextBox 6"/>
          <p:cNvSpPr txBox="1"/>
          <p:nvPr/>
        </p:nvSpPr>
        <p:spPr>
          <a:xfrm>
            <a:off x="7850327" y="2245494"/>
            <a:ext cx="2587346" cy="954107"/>
          </a:xfrm>
          <a:prstGeom prst="rect">
            <a:avLst/>
          </a:prstGeom>
          <a:noFill/>
        </p:spPr>
        <p:txBody>
          <a:bodyPr wrap="square" rtlCol="0">
            <a:spAutoFit/>
          </a:bodyPr>
          <a:lstStyle/>
          <a:p>
            <a:r>
              <a:rPr lang="en-US" sz="1400" dirty="0"/>
              <a:t>recognize individual &amp; cultural differences, seek advice from diverse groups, hire culturally unbiased staff</a:t>
            </a:r>
          </a:p>
        </p:txBody>
      </p:sp>
      <p:sp>
        <p:nvSpPr>
          <p:cNvPr id="9" name="TextBox 8"/>
          <p:cNvSpPr txBox="1"/>
          <p:nvPr/>
        </p:nvSpPr>
        <p:spPr>
          <a:xfrm>
            <a:off x="8900585" y="1287601"/>
            <a:ext cx="1752600" cy="954107"/>
          </a:xfrm>
          <a:prstGeom prst="rect">
            <a:avLst/>
          </a:prstGeom>
          <a:noFill/>
        </p:spPr>
        <p:txBody>
          <a:bodyPr wrap="square" rtlCol="0">
            <a:spAutoFit/>
          </a:bodyPr>
          <a:lstStyle/>
          <a:p>
            <a:r>
              <a:rPr lang="en-US" sz="1400" dirty="0"/>
              <a:t>    implement changes to improve services based upon cultural needs</a:t>
            </a:r>
          </a:p>
        </p:txBody>
      </p:sp>
      <p:sp>
        <p:nvSpPr>
          <p:cNvPr id="74766" name="Text Box 14"/>
          <p:cNvSpPr txBox="1">
            <a:spLocks noChangeArrowheads="1"/>
          </p:cNvSpPr>
          <p:nvPr/>
        </p:nvSpPr>
        <p:spPr bwMode="auto">
          <a:xfrm>
            <a:off x="1416139" y="5233179"/>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solidFill>
                  <a:srgbClr val="000099"/>
                </a:solidFill>
                <a:latin typeface="Arial" charset="0"/>
              </a:rPr>
              <a:t>Cultural     Destructiveness</a:t>
            </a:r>
          </a:p>
        </p:txBody>
      </p:sp>
    </p:spTree>
    <p:extLst>
      <p:ext uri="{BB962C8B-B14F-4D97-AF65-F5344CB8AC3E}">
        <p14:creationId xmlns:p14="http://schemas.microsoft.com/office/powerpoint/2010/main" val="2733091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ppt_w</p:attrName>
                                        </p:attrNameLst>
                                      </p:cBhvr>
                                      <p:tavLst>
                                        <p:tav tm="0">
                                          <p:val>
                                            <p:fltVal val="0"/>
                                          </p:val>
                                        </p:tav>
                                        <p:tav tm="100000">
                                          <p:val>
                                            <p:strVal val="#ppt_w"/>
                                          </p:val>
                                        </p:tav>
                                      </p:tavLst>
                                    </p:anim>
                                    <p:anim calcmode="lin" valueType="num">
                                      <p:cBhvr>
                                        <p:cTn id="8" dur="500" fill="hold"/>
                                        <p:tgtEl>
                                          <p:spTgt spid="747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4766"/>
                                        </p:tgtEl>
                                        <p:attrNameLst>
                                          <p:attrName>style.visibility</p:attrName>
                                        </p:attrNameLst>
                                      </p:cBhvr>
                                      <p:to>
                                        <p:strVal val="visible"/>
                                      </p:to>
                                    </p:set>
                                    <p:anim calcmode="lin" valueType="num">
                                      <p:cBhvr additive="base">
                                        <p:cTn id="12" dur="500" fill="hold"/>
                                        <p:tgtEl>
                                          <p:spTgt spid="74766"/>
                                        </p:tgtEl>
                                        <p:attrNameLst>
                                          <p:attrName>ppt_x</p:attrName>
                                        </p:attrNameLst>
                                      </p:cBhvr>
                                      <p:tavLst>
                                        <p:tav tm="0">
                                          <p:val>
                                            <p:strVal val="0-#ppt_w/2"/>
                                          </p:val>
                                        </p:tav>
                                        <p:tav tm="100000">
                                          <p:val>
                                            <p:strVal val="#ppt_x"/>
                                          </p:val>
                                        </p:tav>
                                      </p:tavLst>
                                    </p:anim>
                                    <p:anim calcmode="lin" valueType="num">
                                      <p:cBhvr additive="base">
                                        <p:cTn id="13" dur="500" fill="hold"/>
                                        <p:tgtEl>
                                          <p:spTgt spid="7476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4767"/>
                                        </p:tgtEl>
                                        <p:attrNameLst>
                                          <p:attrName>style.visibility</p:attrName>
                                        </p:attrNameLst>
                                      </p:cBhvr>
                                      <p:to>
                                        <p:strVal val="visible"/>
                                      </p:to>
                                    </p:set>
                                    <p:anim calcmode="lin" valueType="num">
                                      <p:cBhvr additive="base">
                                        <p:cTn id="17" dur="500" fill="hold"/>
                                        <p:tgtEl>
                                          <p:spTgt spid="74767"/>
                                        </p:tgtEl>
                                        <p:attrNameLst>
                                          <p:attrName>ppt_x</p:attrName>
                                        </p:attrNameLst>
                                      </p:cBhvr>
                                      <p:tavLst>
                                        <p:tav tm="0">
                                          <p:val>
                                            <p:strVal val="0-#ppt_w/2"/>
                                          </p:val>
                                        </p:tav>
                                        <p:tav tm="100000">
                                          <p:val>
                                            <p:strVal val="#ppt_x"/>
                                          </p:val>
                                        </p:tav>
                                      </p:tavLst>
                                    </p:anim>
                                    <p:anim calcmode="lin" valueType="num">
                                      <p:cBhvr additive="base">
                                        <p:cTn id="18" dur="500" fill="hold"/>
                                        <p:tgtEl>
                                          <p:spTgt spid="7476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4768"/>
                                        </p:tgtEl>
                                        <p:attrNameLst>
                                          <p:attrName>style.visibility</p:attrName>
                                        </p:attrNameLst>
                                      </p:cBhvr>
                                      <p:to>
                                        <p:strVal val="visible"/>
                                      </p:to>
                                    </p:set>
                                    <p:anim calcmode="lin" valueType="num">
                                      <p:cBhvr additive="base">
                                        <p:cTn id="22" dur="500" fill="hold"/>
                                        <p:tgtEl>
                                          <p:spTgt spid="74768"/>
                                        </p:tgtEl>
                                        <p:attrNameLst>
                                          <p:attrName>ppt_x</p:attrName>
                                        </p:attrNameLst>
                                      </p:cBhvr>
                                      <p:tavLst>
                                        <p:tav tm="0">
                                          <p:val>
                                            <p:strVal val="0-#ppt_w/2"/>
                                          </p:val>
                                        </p:tav>
                                        <p:tav tm="100000">
                                          <p:val>
                                            <p:strVal val="#ppt_x"/>
                                          </p:val>
                                        </p:tav>
                                      </p:tavLst>
                                    </p:anim>
                                    <p:anim calcmode="lin" valueType="num">
                                      <p:cBhvr additive="base">
                                        <p:cTn id="23" dur="500" fill="hold"/>
                                        <p:tgtEl>
                                          <p:spTgt spid="7476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4769"/>
                                        </p:tgtEl>
                                        <p:attrNameLst>
                                          <p:attrName>style.visibility</p:attrName>
                                        </p:attrNameLst>
                                      </p:cBhvr>
                                      <p:to>
                                        <p:strVal val="visible"/>
                                      </p:to>
                                    </p:set>
                                    <p:anim calcmode="lin" valueType="num">
                                      <p:cBhvr additive="base">
                                        <p:cTn id="27" dur="500" fill="hold"/>
                                        <p:tgtEl>
                                          <p:spTgt spid="74769"/>
                                        </p:tgtEl>
                                        <p:attrNameLst>
                                          <p:attrName>ppt_x</p:attrName>
                                        </p:attrNameLst>
                                      </p:cBhvr>
                                      <p:tavLst>
                                        <p:tav tm="0">
                                          <p:val>
                                            <p:strVal val="0-#ppt_w/2"/>
                                          </p:val>
                                        </p:tav>
                                        <p:tav tm="100000">
                                          <p:val>
                                            <p:strVal val="#ppt_x"/>
                                          </p:val>
                                        </p:tav>
                                      </p:tavLst>
                                    </p:anim>
                                    <p:anim calcmode="lin" valueType="num">
                                      <p:cBhvr additive="base">
                                        <p:cTn id="28" dur="500" fill="hold"/>
                                        <p:tgtEl>
                                          <p:spTgt spid="7476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4770"/>
                                        </p:tgtEl>
                                        <p:attrNameLst>
                                          <p:attrName>style.visibility</p:attrName>
                                        </p:attrNameLst>
                                      </p:cBhvr>
                                      <p:to>
                                        <p:strVal val="visible"/>
                                      </p:to>
                                    </p:set>
                                    <p:anim calcmode="lin" valueType="num">
                                      <p:cBhvr additive="base">
                                        <p:cTn id="32" dur="500" fill="hold"/>
                                        <p:tgtEl>
                                          <p:spTgt spid="74770"/>
                                        </p:tgtEl>
                                        <p:attrNameLst>
                                          <p:attrName>ppt_x</p:attrName>
                                        </p:attrNameLst>
                                      </p:cBhvr>
                                      <p:tavLst>
                                        <p:tav tm="0">
                                          <p:val>
                                            <p:strVal val="0-#ppt_w/2"/>
                                          </p:val>
                                        </p:tav>
                                        <p:tav tm="100000">
                                          <p:val>
                                            <p:strVal val="#ppt_x"/>
                                          </p:val>
                                        </p:tav>
                                      </p:tavLst>
                                    </p:anim>
                                    <p:anim calcmode="lin" valueType="num">
                                      <p:cBhvr additive="base">
                                        <p:cTn id="33" dur="500" fill="hold"/>
                                        <p:tgtEl>
                                          <p:spTgt spid="7477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74771"/>
                                        </p:tgtEl>
                                        <p:attrNameLst>
                                          <p:attrName>style.visibility</p:attrName>
                                        </p:attrNameLst>
                                      </p:cBhvr>
                                      <p:to>
                                        <p:strVal val="visible"/>
                                      </p:to>
                                    </p:set>
                                    <p:anim calcmode="lin" valueType="num">
                                      <p:cBhvr additive="base">
                                        <p:cTn id="37" dur="500" fill="hold"/>
                                        <p:tgtEl>
                                          <p:spTgt spid="74771"/>
                                        </p:tgtEl>
                                        <p:attrNameLst>
                                          <p:attrName>ppt_x</p:attrName>
                                        </p:attrNameLst>
                                      </p:cBhvr>
                                      <p:tavLst>
                                        <p:tav tm="0">
                                          <p:val>
                                            <p:strVal val="0-#ppt_w/2"/>
                                          </p:val>
                                        </p:tav>
                                        <p:tav tm="100000">
                                          <p:val>
                                            <p:strVal val="#ppt_x"/>
                                          </p:val>
                                        </p:tav>
                                      </p:tavLst>
                                    </p:anim>
                                    <p:anim calcmode="lin" valueType="num">
                                      <p:cBhvr additive="base">
                                        <p:cTn id="38" dur="500" fill="hold"/>
                                        <p:tgtEl>
                                          <p:spTgt spid="74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68" grpId="0" autoUpdateAnimBg="0"/>
      <p:bldP spid="74767" grpId="0" autoUpdateAnimBg="0"/>
      <p:bldP spid="74769" grpId="0" autoUpdateAnimBg="0"/>
      <p:bldP spid="74770" grpId="0" autoUpdateAnimBg="0"/>
      <p:bldP spid="74771" grpId="0" autoUpdateAnimBg="0"/>
      <p:bldP spid="747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586143-E068-44AD-AC43-CA721490E3E9}"/>
              </a:ext>
            </a:extLst>
          </p:cNvPr>
          <p:cNvSpPr>
            <a:spLocks noGrp="1"/>
          </p:cNvSpPr>
          <p:nvPr>
            <p:ph type="body" sz="quarter" idx="10"/>
          </p:nvPr>
        </p:nvSpPr>
        <p:spPr>
          <a:xfrm>
            <a:off x="508000" y="1295399"/>
            <a:ext cx="11176000" cy="5169195"/>
          </a:xfrm>
        </p:spPr>
        <p:txBody>
          <a:bodyPr>
            <a:normAutofit/>
          </a:bodyPr>
          <a:lstStyle/>
          <a:p>
            <a:pPr marL="0" indent="0">
              <a:buNone/>
            </a:pPr>
            <a:endParaRPr lang="en-US" dirty="0"/>
          </a:p>
          <a:p>
            <a:pPr marL="0" indent="0">
              <a:buNone/>
            </a:pPr>
            <a:r>
              <a:rPr lang="en-US" b="1" cap="all" dirty="0"/>
              <a:t>Our Mission</a:t>
            </a:r>
            <a:endParaRPr lang="en-US" dirty="0"/>
          </a:p>
          <a:p>
            <a:pPr marL="0" indent="0">
              <a:buNone/>
            </a:pPr>
            <a:r>
              <a:rPr lang="en-US" sz="4000" dirty="0"/>
              <a:t>The Junior League is an organization of women committed to promoting voluntarism, developing the potential of women, and improving communities through the effective action and leadership of trained volunteers. Its purpose is exclusively educational and charitable.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xmlns="" id="{57C1FC0A-BBBB-4079-A2ED-C4DE80652E7A}"/>
              </a:ext>
            </a:extLst>
          </p:cNvPr>
          <p:cNvSpPr>
            <a:spLocks noGrp="1"/>
          </p:cNvSpPr>
          <p:nvPr>
            <p:ph type="title"/>
          </p:nvPr>
        </p:nvSpPr>
        <p:spPr>
          <a:xfrm>
            <a:off x="508000" y="127591"/>
            <a:ext cx="11176000" cy="863009"/>
          </a:xfrm>
        </p:spPr>
        <p:txBody>
          <a:bodyPr>
            <a:normAutofit fontScale="90000"/>
          </a:bodyPr>
          <a:lstStyle/>
          <a:p>
            <a:pPr algn="ctr"/>
            <a:r>
              <a:rPr lang="en-US" sz="4000" dirty="0"/>
              <a:t>VISIONARY</a:t>
            </a:r>
            <a:br>
              <a:rPr lang="en-US" sz="4000" dirty="0"/>
            </a:br>
            <a:r>
              <a:rPr lang="en-US" sz="4000" dirty="0"/>
              <a:t> MISSION DRIVEN LEADERS</a:t>
            </a:r>
          </a:p>
        </p:txBody>
      </p:sp>
    </p:spTree>
    <p:extLst>
      <p:ext uri="{BB962C8B-B14F-4D97-AF65-F5344CB8AC3E}">
        <p14:creationId xmlns:p14="http://schemas.microsoft.com/office/powerpoint/2010/main" val="1395507536"/>
      </p:ext>
    </p:extLst>
  </p:cSld>
  <p:clrMapOvr>
    <a:masterClrMapping/>
  </p:clrMapOvr>
  <p:transition xmlns:p14="http://schemas.microsoft.com/office/powerpoint/2010/mai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B60824-AD6E-4001-B3A8-7FE2CCAC4D53}"/>
              </a:ext>
            </a:extLst>
          </p:cNvPr>
          <p:cNvPicPr>
            <a:picLocks noChangeAspect="1"/>
          </p:cNvPicPr>
          <p:nvPr/>
        </p:nvPicPr>
        <p:blipFill>
          <a:blip r:embed="rId2"/>
          <a:stretch>
            <a:fillRect/>
          </a:stretch>
        </p:blipFill>
        <p:spPr>
          <a:xfrm>
            <a:off x="2310581" y="648929"/>
            <a:ext cx="7561006" cy="5732205"/>
          </a:xfrm>
          <a:prstGeom prst="rect">
            <a:avLst/>
          </a:prstGeom>
        </p:spPr>
      </p:pic>
    </p:spTree>
    <p:extLst>
      <p:ext uri="{BB962C8B-B14F-4D97-AF65-F5344CB8AC3E}">
        <p14:creationId xmlns:p14="http://schemas.microsoft.com/office/powerpoint/2010/main" val="123242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solidFill>
                  <a:schemeClr val="tx1"/>
                </a:solidFill>
              </a:rPr>
              <a:t>BIASES ARE OFTEN: </a:t>
            </a:r>
            <a:br>
              <a:rPr lang="en-US" b="1" dirty="0">
                <a:solidFill>
                  <a:schemeClr val="tx1"/>
                </a:solidFill>
              </a:rPr>
            </a:br>
            <a:r>
              <a:rPr lang="en-US" sz="3200" b="1" i="1" u="sng" dirty="0">
                <a:solidFill>
                  <a:schemeClr val="tx1"/>
                </a:solidFill>
              </a:rPr>
              <a:t>HIDDEN/UNSCONSCIOUS/AUTOMATIC</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752601"/>
            <a:ext cx="7696200" cy="4419599"/>
          </a:xfrm>
        </p:spPr>
      </p:pic>
    </p:spTree>
    <p:extLst>
      <p:ext uri="{BB962C8B-B14F-4D97-AF65-F5344CB8AC3E}">
        <p14:creationId xmlns:p14="http://schemas.microsoft.com/office/powerpoint/2010/main" val="286640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7A387-A68F-4DAD-B45B-2B93B636C1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8AB829E-CDDF-471A-9427-B4DBE680E3A0}"/>
              </a:ext>
            </a:extLst>
          </p:cNvPr>
          <p:cNvPicPr>
            <a:picLocks noGrp="1" noChangeAspect="1"/>
          </p:cNvPicPr>
          <p:nvPr>
            <p:ph idx="1"/>
          </p:nvPr>
        </p:nvPicPr>
        <p:blipFill>
          <a:blip r:embed="rId2"/>
          <a:stretch>
            <a:fillRect/>
          </a:stretch>
        </p:blipFill>
        <p:spPr>
          <a:xfrm>
            <a:off x="1455174" y="206477"/>
            <a:ext cx="9163665" cy="6037007"/>
          </a:xfrm>
        </p:spPr>
      </p:pic>
    </p:spTree>
    <p:extLst>
      <p:ext uri="{BB962C8B-B14F-4D97-AF65-F5344CB8AC3E}">
        <p14:creationId xmlns:p14="http://schemas.microsoft.com/office/powerpoint/2010/main" val="360637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935" y="317671"/>
            <a:ext cx="10654235" cy="901530"/>
          </a:xfrm>
        </p:spPr>
        <p:txBody>
          <a:bodyPr>
            <a:normAutofit fontScale="90000"/>
          </a:bodyPr>
          <a:lstStyle/>
          <a:p>
            <a:r>
              <a:rPr lang="en-US" sz="4000" b="1" dirty="0">
                <a:solidFill>
                  <a:schemeClr val="tx1"/>
                </a:solidFill>
                <a:latin typeface="+mn-lt"/>
              </a:rPr>
              <a:t>7 STEPS TO IDENTIFY &amp; </a:t>
            </a:r>
            <a:br>
              <a:rPr lang="en-US" sz="4000" b="1" dirty="0">
                <a:solidFill>
                  <a:schemeClr val="tx1"/>
                </a:solidFill>
                <a:latin typeface="+mn-lt"/>
              </a:rPr>
            </a:br>
            <a:r>
              <a:rPr lang="en-US" sz="4000" b="1" dirty="0">
                <a:solidFill>
                  <a:schemeClr val="tx1"/>
                </a:solidFill>
                <a:latin typeface="+mn-lt"/>
              </a:rPr>
              <a:t>ADDRESS UNCONSCIOUS BIAS</a:t>
            </a:r>
          </a:p>
        </p:txBody>
      </p:sp>
      <p:sp>
        <p:nvSpPr>
          <p:cNvPr id="5" name="Content Placeholder 4"/>
          <p:cNvSpPr>
            <a:spLocks noGrp="1"/>
          </p:cNvSpPr>
          <p:nvPr>
            <p:ph idx="1"/>
          </p:nvPr>
        </p:nvSpPr>
        <p:spPr>
          <a:xfrm>
            <a:off x="589935" y="1845734"/>
            <a:ext cx="11602065" cy="4023360"/>
          </a:xfrm>
        </p:spPr>
        <p:txBody>
          <a:bodyPr>
            <a:normAutofit lnSpcReduction="10000"/>
          </a:bodyPr>
          <a:lstStyle/>
          <a:p>
            <a:pPr marL="0" indent="0">
              <a:buNone/>
            </a:pPr>
            <a:r>
              <a:rPr lang="en-US" b="1" dirty="0">
                <a:solidFill>
                  <a:schemeClr val="tx1"/>
                </a:solidFill>
                <a:effectLst/>
              </a:rPr>
              <a:t>1</a:t>
            </a:r>
            <a:r>
              <a:rPr lang="en-US" sz="3200" b="1" dirty="0">
                <a:solidFill>
                  <a:schemeClr val="tx1"/>
                </a:solidFill>
                <a:effectLst/>
              </a:rPr>
              <a:t>. Recognize that we all have biases.</a:t>
            </a:r>
          </a:p>
          <a:p>
            <a:pPr marL="0" indent="0">
              <a:buNone/>
            </a:pPr>
            <a:r>
              <a:rPr lang="en-US" sz="3200" b="1" dirty="0">
                <a:solidFill>
                  <a:schemeClr val="tx1"/>
                </a:solidFill>
                <a:effectLst/>
              </a:rPr>
              <a:t>2. Identify what those biases are.</a:t>
            </a:r>
          </a:p>
          <a:p>
            <a:pPr marL="0" indent="0">
              <a:buNone/>
            </a:pPr>
            <a:r>
              <a:rPr lang="en-US" sz="3200" b="1" dirty="0">
                <a:solidFill>
                  <a:schemeClr val="tx1"/>
                </a:solidFill>
                <a:effectLst/>
              </a:rPr>
              <a:t>3. Dissect your biases.</a:t>
            </a:r>
          </a:p>
          <a:p>
            <a:pPr marL="0" indent="0">
              <a:buNone/>
            </a:pPr>
            <a:r>
              <a:rPr lang="en-US" sz="3200" b="1" dirty="0">
                <a:solidFill>
                  <a:schemeClr val="tx1"/>
                </a:solidFill>
                <a:effectLst/>
              </a:rPr>
              <a:t>4. Decide which of your biases you will address first.</a:t>
            </a:r>
          </a:p>
          <a:p>
            <a:pPr marL="0" indent="0">
              <a:buNone/>
            </a:pPr>
            <a:r>
              <a:rPr lang="en-US" sz="3200" b="1" dirty="0">
                <a:solidFill>
                  <a:schemeClr val="tx1"/>
                </a:solidFill>
                <a:effectLst/>
              </a:rPr>
              <a:t>5. Look for common interest groups.</a:t>
            </a:r>
          </a:p>
          <a:p>
            <a:pPr marL="0" indent="0">
              <a:buNone/>
            </a:pPr>
            <a:r>
              <a:rPr lang="en-US" sz="3200" b="1" dirty="0">
                <a:solidFill>
                  <a:schemeClr val="tx1"/>
                </a:solidFill>
                <a:effectLst/>
              </a:rPr>
              <a:t>6. Get rid of your biases.</a:t>
            </a:r>
          </a:p>
          <a:p>
            <a:pPr marL="0" indent="0">
              <a:buNone/>
            </a:pPr>
            <a:r>
              <a:rPr lang="en-US" sz="3200" b="1" dirty="0">
                <a:solidFill>
                  <a:schemeClr val="tx1"/>
                </a:solidFill>
                <a:effectLst/>
              </a:rPr>
              <a:t>7. Be mindful of bias kick back. </a:t>
            </a:r>
          </a:p>
          <a:p>
            <a:pPr marL="0" indent="0">
              <a:buNone/>
            </a:pPr>
            <a:endParaRPr lang="en-US" dirty="0">
              <a:solidFill>
                <a:schemeClr val="bg2"/>
              </a:solidFill>
            </a:endParaRPr>
          </a:p>
        </p:txBody>
      </p:sp>
      <p:pic>
        <p:nvPicPr>
          <p:cNvPr id="6" name="Picture 5" descr="http://www.fem2pt0.com/wp-content/uploads/2013/09/mfln750l.jpg">
            <a:extLst>
              <a:ext uri="{FF2B5EF4-FFF2-40B4-BE49-F238E27FC236}">
                <a16:creationId xmlns:a16="http://schemas.microsoft.com/office/drawing/2014/main" xmlns="" id="{57C8B6A9-8E82-4FE8-9880-9C05AF4EC1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05369" y="317670"/>
            <a:ext cx="4752770" cy="2946639"/>
          </a:xfrm>
          <a:prstGeom prst="rect">
            <a:avLst/>
          </a:prstGeom>
          <a:noFill/>
          <a:ln>
            <a:noFill/>
          </a:ln>
        </p:spPr>
      </p:pic>
    </p:spTree>
    <p:extLst>
      <p:ext uri="{BB962C8B-B14F-4D97-AF65-F5344CB8AC3E}">
        <p14:creationId xmlns:p14="http://schemas.microsoft.com/office/powerpoint/2010/main" val="259077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5027"/>
          </a:xfrm>
        </p:spPr>
        <p:txBody>
          <a:bodyPr/>
          <a:lstStyle/>
          <a:p>
            <a:r>
              <a:rPr lang="en-US" b="1" dirty="0">
                <a:solidFill>
                  <a:schemeClr val="tx1"/>
                </a:solidFill>
              </a:rPr>
              <a:t>“CONFIRMATIONAL” BIAS</a:t>
            </a:r>
          </a:p>
        </p:txBody>
      </p:sp>
      <p:sp>
        <p:nvSpPr>
          <p:cNvPr id="3" name="Content Placeholder 2"/>
          <p:cNvSpPr>
            <a:spLocks noGrp="1"/>
          </p:cNvSpPr>
          <p:nvPr>
            <p:ph idx="1"/>
          </p:nvPr>
        </p:nvSpPr>
        <p:spPr>
          <a:xfrm>
            <a:off x="1097280" y="1848465"/>
            <a:ext cx="10199985" cy="3579357"/>
          </a:xfrm>
        </p:spPr>
        <p:txBody>
          <a:bodyPr/>
          <a:lstStyle/>
          <a:p>
            <a:pPr marL="0" indent="0" algn="ctr">
              <a:buNone/>
            </a:pPr>
            <a:r>
              <a:rPr lang="en-US" sz="2400" b="1" dirty="0">
                <a:solidFill>
                  <a:schemeClr val="tx1"/>
                </a:solidFill>
                <a:effectLst/>
              </a:rPr>
              <a:t>We make decisions largely in a way that is designed to confirm beliefs that we already have. This phenomenon of “</a:t>
            </a:r>
            <a:r>
              <a:rPr lang="en-US" sz="2400" b="1" dirty="0" err="1">
                <a:solidFill>
                  <a:schemeClr val="tx1"/>
                </a:solidFill>
                <a:effectLst/>
              </a:rPr>
              <a:t>confirmational</a:t>
            </a:r>
            <a:r>
              <a:rPr lang="en-US" sz="2400" b="1" dirty="0">
                <a:solidFill>
                  <a:schemeClr val="tx1"/>
                </a:solidFill>
                <a:effectLst/>
              </a:rPr>
              <a:t> behavior” occurs unconsciously in both positive and negative ways</a:t>
            </a:r>
            <a:r>
              <a:rPr lang="en-US" b="1" dirty="0">
                <a:solidFill>
                  <a:schemeClr val="tx1"/>
                </a:solidFill>
                <a:effectLst/>
              </a:rPr>
              <a:t>.</a:t>
            </a:r>
          </a:p>
          <a:p>
            <a:pPr marL="0" indent="0">
              <a:buNone/>
            </a:pPr>
            <a:endParaRPr lang="en-US" b="1" dirty="0">
              <a:solidFill>
                <a:schemeClr val="bg2"/>
              </a:solidFill>
            </a:endParaRPr>
          </a:p>
        </p:txBody>
      </p:sp>
      <p:pic>
        <p:nvPicPr>
          <p:cNvPr id="3074" name="Picture 2" descr="https://images.ctfassets.net/vrkkgjbn4fsk/57O7kCSIxWI8cUg08GIucY/de3a07d8f0579b7faff0e5e040d466e7/5-confirmation-bias-2.jpeg">
            <a:extLst>
              <a:ext uri="{FF2B5EF4-FFF2-40B4-BE49-F238E27FC236}">
                <a16:creationId xmlns:a16="http://schemas.microsoft.com/office/drawing/2014/main" xmlns="" id="{0DCFC7D5-64DC-4399-BAB3-C9F77947F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220" y="3087328"/>
            <a:ext cx="6676103" cy="340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9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rPr>
              <a:t>NOT HIDDEN FOR LONG…</a:t>
            </a:r>
          </a:p>
        </p:txBody>
      </p:sp>
      <p:sp>
        <p:nvSpPr>
          <p:cNvPr id="3" name="Content Placeholder 2"/>
          <p:cNvSpPr>
            <a:spLocks noGrp="1"/>
          </p:cNvSpPr>
          <p:nvPr>
            <p:ph idx="1"/>
          </p:nvPr>
        </p:nvSpPr>
        <p:spPr/>
        <p:txBody>
          <a:bodyPr>
            <a:normAutofit/>
          </a:bodyPr>
          <a:lstStyle/>
          <a:p>
            <a:pPr marL="0" indent="0" algn="ctr">
              <a:buNone/>
            </a:pPr>
            <a:r>
              <a:rPr lang="en-US" sz="4000" b="1" dirty="0">
                <a:solidFill>
                  <a:schemeClr val="tx1"/>
                </a:solidFill>
                <a:effectLst/>
              </a:rPr>
              <a:t>HIDDEN BIASES CAN REVEAL THEMSELVES IN </a:t>
            </a:r>
            <a:r>
              <a:rPr lang="en-US" sz="4000" b="1" i="1" u="sng" dirty="0">
                <a:solidFill>
                  <a:schemeClr val="tx1"/>
                </a:solidFill>
                <a:effectLst/>
              </a:rPr>
              <a:t>ACTION</a:t>
            </a:r>
            <a:r>
              <a:rPr lang="en-US" sz="4000" b="1" dirty="0">
                <a:solidFill>
                  <a:schemeClr val="tx1"/>
                </a:solidFill>
                <a:effectLst/>
              </a:rPr>
              <a:t>, ESPECIALLY WHEN WE’RE STRESSED, DISTRACTED, IN COMPETITION OR VERY RELAXED</a:t>
            </a:r>
          </a:p>
        </p:txBody>
      </p:sp>
      <p:pic>
        <p:nvPicPr>
          <p:cNvPr id="4" name="Picture 3" descr="http://cdn.zmescience.com/wp-content/uploads/2015/07/narrowmind.png">
            <a:extLst>
              <a:ext uri="{FF2B5EF4-FFF2-40B4-BE49-F238E27FC236}">
                <a16:creationId xmlns:a16="http://schemas.microsoft.com/office/drawing/2014/main" xmlns="" id="{CB9615F1-75B6-421D-B08C-6E022CDD63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84980" y="3989439"/>
            <a:ext cx="3683000" cy="2438400"/>
          </a:xfrm>
          <a:prstGeom prst="rect">
            <a:avLst/>
          </a:prstGeom>
          <a:noFill/>
          <a:ln>
            <a:noFill/>
          </a:ln>
        </p:spPr>
      </p:pic>
    </p:spTree>
    <p:extLst>
      <p:ext uri="{BB962C8B-B14F-4D97-AF65-F5344CB8AC3E}">
        <p14:creationId xmlns:p14="http://schemas.microsoft.com/office/powerpoint/2010/main" val="867833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actions&#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2417" y="617372"/>
            <a:ext cx="8627166" cy="5623256"/>
          </a:xfrm>
          <a:prstGeom prst="rect">
            <a:avLst/>
          </a:prstGeom>
          <a:noFill/>
          <a:ln>
            <a:noFill/>
          </a:ln>
        </p:spPr>
      </p:pic>
    </p:spTree>
    <p:extLst>
      <p:ext uri="{BB962C8B-B14F-4D97-AF65-F5344CB8AC3E}">
        <p14:creationId xmlns:p14="http://schemas.microsoft.com/office/powerpoint/2010/main" val="154195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wer, Privilege &amp; Oppression - OL Train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344557"/>
            <a:ext cx="10096430" cy="6095999"/>
          </a:xfrm>
          <a:prstGeom prst="rect">
            <a:avLst/>
          </a:prstGeom>
          <a:noFill/>
          <a:ln>
            <a:noFill/>
          </a:ln>
        </p:spPr>
      </p:pic>
    </p:spTree>
    <p:extLst>
      <p:ext uri="{BB962C8B-B14F-4D97-AF65-F5344CB8AC3E}">
        <p14:creationId xmlns:p14="http://schemas.microsoft.com/office/powerpoint/2010/main" val="36818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4D9A2-2809-4A5B-8D0F-46F4A0A45C40}"/>
              </a:ext>
            </a:extLst>
          </p:cNvPr>
          <p:cNvSpPr>
            <a:spLocks noGrp="1"/>
          </p:cNvSpPr>
          <p:nvPr>
            <p:ph type="title"/>
          </p:nvPr>
        </p:nvSpPr>
        <p:spPr/>
        <p:txBody>
          <a:bodyPr/>
          <a:lstStyle/>
          <a:p>
            <a:endParaRPr lang="en-US"/>
          </a:p>
        </p:txBody>
      </p:sp>
      <p:pic>
        <p:nvPicPr>
          <p:cNvPr id="5122" name="Picture 2" descr="http://images.huffingtonpost.com/2016-03-14-1457975323-396120-boesk2.jpg">
            <a:extLst>
              <a:ext uri="{FF2B5EF4-FFF2-40B4-BE49-F238E27FC236}">
                <a16:creationId xmlns:a16="http://schemas.microsoft.com/office/drawing/2014/main" xmlns="" id="{92622EB6-1D81-4768-9B8A-5DE8BADC1E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5716" y="286602"/>
            <a:ext cx="6971071" cy="60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9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285EF4C-7536-4AA1-8C6D-B2C98B2592C2}"/>
              </a:ext>
            </a:extLst>
          </p:cNvPr>
          <p:cNvSpPr>
            <a:spLocks noGrp="1"/>
          </p:cNvSpPr>
          <p:nvPr>
            <p:ph type="title"/>
          </p:nvPr>
        </p:nvSpPr>
        <p:spPr>
          <a:xfrm>
            <a:off x="1097280" y="286604"/>
            <a:ext cx="10058400" cy="893268"/>
          </a:xfrm>
        </p:spPr>
        <p:txBody>
          <a:bodyPr/>
          <a:lstStyle/>
          <a:p>
            <a:r>
              <a:rPr lang="en-US" b="1" dirty="0"/>
              <a:t>GOT PRIVILEGE</a:t>
            </a:r>
          </a:p>
        </p:txBody>
      </p:sp>
      <p:sp>
        <p:nvSpPr>
          <p:cNvPr id="3" name="Content Placeholder 2"/>
          <p:cNvSpPr>
            <a:spLocks noGrp="1"/>
          </p:cNvSpPr>
          <p:nvPr>
            <p:ph sz="half" idx="1"/>
          </p:nvPr>
        </p:nvSpPr>
        <p:spPr/>
        <p:txBody>
          <a:bodyPr>
            <a:normAutofit/>
          </a:bodyPr>
          <a:lstStyle/>
          <a:p>
            <a:pPr marL="0" indent="0" algn="ctr">
              <a:buNone/>
            </a:pPr>
            <a:endParaRPr lang="en-US" sz="5400" b="1" dirty="0">
              <a:solidFill>
                <a:schemeClr val="bg2">
                  <a:lumMod val="50000"/>
                </a:schemeClr>
              </a:solidFill>
            </a:endParaRPr>
          </a:p>
          <a:p>
            <a:pPr marL="0" indent="0" algn="ctr">
              <a:buNone/>
            </a:pPr>
            <a:endParaRPr lang="en-US" sz="5400" b="1" dirty="0">
              <a:solidFill>
                <a:schemeClr val="tx1"/>
              </a:solidFill>
            </a:endParaRPr>
          </a:p>
        </p:txBody>
      </p:sp>
      <p:pic>
        <p:nvPicPr>
          <p:cNvPr id="4098" name="Picture 2" descr="http://img.picturequotes.com/2/296/295897/privilege-has-its-own-way-of-seeing-the-world-quote-1.jpg">
            <a:extLst>
              <a:ext uri="{FF2B5EF4-FFF2-40B4-BE49-F238E27FC236}">
                <a16:creationId xmlns:a16="http://schemas.microsoft.com/office/drawing/2014/main" xmlns="" id="{92605099-A14E-4D97-AD8A-45DAD5C97D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4761" y="1435185"/>
            <a:ext cx="3834581" cy="44338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feministastic.com/wp-content/uploads/2016/08/pr_10.png">
            <a:extLst>
              <a:ext uri="{FF2B5EF4-FFF2-40B4-BE49-F238E27FC236}">
                <a16:creationId xmlns:a16="http://schemas.microsoft.com/office/drawing/2014/main" xmlns="" id="{E0CCDB8B-C751-41A7-A6DD-E6A64CA076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6394" y="1543665"/>
            <a:ext cx="3498850" cy="4433803"/>
          </a:xfrm>
          <a:prstGeom prst="rect">
            <a:avLst/>
          </a:prstGeom>
          <a:noFill/>
          <a:ln>
            <a:noFill/>
          </a:ln>
        </p:spPr>
      </p:pic>
    </p:spTree>
    <p:extLst>
      <p:ext uri="{BB962C8B-B14F-4D97-AF65-F5344CB8AC3E}">
        <p14:creationId xmlns:p14="http://schemas.microsoft.com/office/powerpoint/2010/main" val="383060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8BB23-9B1F-4CF6-A214-97450EA6F7B7}"/>
              </a:ext>
            </a:extLst>
          </p:cNvPr>
          <p:cNvSpPr>
            <a:spLocks noGrp="1"/>
          </p:cNvSpPr>
          <p:nvPr>
            <p:ph type="title"/>
          </p:nvPr>
        </p:nvSpPr>
        <p:spPr/>
        <p:txBody>
          <a:bodyPr>
            <a:normAutofit/>
          </a:bodyPr>
          <a:lstStyle/>
          <a:p>
            <a:pPr algn="ctr"/>
            <a:r>
              <a:rPr lang="en-US" sz="4000" b="1" dirty="0"/>
              <a:t>LEADERS WITH A COMMITMENT TO </a:t>
            </a:r>
            <a:br>
              <a:rPr lang="en-US" sz="4000" b="1" dirty="0"/>
            </a:br>
            <a:r>
              <a:rPr lang="en-US" sz="4000" b="1" dirty="0"/>
              <a:t>DIVERSITY AND INCLUSION</a:t>
            </a:r>
          </a:p>
        </p:txBody>
      </p:sp>
      <p:sp>
        <p:nvSpPr>
          <p:cNvPr id="3" name="Content Placeholder 2">
            <a:extLst>
              <a:ext uri="{FF2B5EF4-FFF2-40B4-BE49-F238E27FC236}">
                <a16:creationId xmlns:a16="http://schemas.microsoft.com/office/drawing/2014/main" xmlns="" id="{C232B2AA-3640-43D4-9B68-1AA6BB49E42D}"/>
              </a:ext>
            </a:extLst>
          </p:cNvPr>
          <p:cNvSpPr>
            <a:spLocks noGrp="1"/>
          </p:cNvSpPr>
          <p:nvPr>
            <p:ph idx="1"/>
          </p:nvPr>
        </p:nvSpPr>
        <p:spPr/>
        <p:txBody>
          <a:bodyPr/>
          <a:lstStyle/>
          <a:p>
            <a:pPr marL="68580" indent="0">
              <a:buNone/>
            </a:pPr>
            <a:r>
              <a:rPr lang="en-US" sz="4000" b="1" dirty="0"/>
              <a:t>Our Commitment to Diversity and Inclusion</a:t>
            </a:r>
            <a:r>
              <a:rPr lang="en-US" sz="4000" dirty="0"/>
              <a:t/>
            </a:r>
            <a:br>
              <a:rPr lang="en-US" sz="4000" dirty="0"/>
            </a:br>
            <a:r>
              <a:rPr lang="en-US" sz="4000" dirty="0"/>
              <a:t>The Junior League welcomes all women who value our mission. We are committed to inclusive environments of diverse individuals, organizations, and communities.</a:t>
            </a:r>
          </a:p>
          <a:p>
            <a:pPr marL="68580" indent="0">
              <a:buNone/>
            </a:pPr>
            <a:endParaRPr lang="en-US" dirty="0"/>
          </a:p>
        </p:txBody>
      </p:sp>
    </p:spTree>
    <p:extLst>
      <p:ext uri="{BB962C8B-B14F-4D97-AF65-F5344CB8AC3E}">
        <p14:creationId xmlns:p14="http://schemas.microsoft.com/office/powerpoint/2010/main" val="916512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1266" name="Picture 2" descr="http://oppressionmonitor.us/wp-content/uploads/2014/02/Kyriarchy-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4" y="95251"/>
            <a:ext cx="9462052" cy="66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4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199535"/>
          </a:xfrm>
        </p:spPr>
        <p:txBody>
          <a:bodyPr>
            <a:normAutofit fontScale="90000"/>
          </a:bodyPr>
          <a:lstStyle/>
          <a:p>
            <a:pPr algn="ctr"/>
            <a:r>
              <a:rPr lang="en-US" dirty="0">
                <a:solidFill>
                  <a:schemeClr val="tx1"/>
                </a:solidFill>
                <a:latin typeface="+mn-lt"/>
              </a:rPr>
              <a:t>University of San Francisco</a:t>
            </a:r>
            <a:br>
              <a:rPr lang="en-US" dirty="0">
                <a:solidFill>
                  <a:schemeClr val="tx1"/>
                </a:solidFill>
                <a:latin typeface="+mn-lt"/>
              </a:rPr>
            </a:br>
            <a:r>
              <a:rPr lang="en-US" dirty="0">
                <a:solidFill>
                  <a:schemeClr val="tx1"/>
                </a:solidFill>
                <a:latin typeface="+mn-lt"/>
              </a:rPr>
              <a:t>Check Your Privilege Campaign</a:t>
            </a:r>
          </a:p>
        </p:txBody>
      </p:sp>
      <p:sp>
        <p:nvSpPr>
          <p:cNvPr id="3" name="Content Placeholder 2"/>
          <p:cNvSpPr>
            <a:spLocks noGrp="1"/>
          </p:cNvSpPr>
          <p:nvPr>
            <p:ph idx="1"/>
          </p:nvPr>
        </p:nvSpPr>
        <p:spPr>
          <a:xfrm>
            <a:off x="1141412" y="1311965"/>
            <a:ext cx="9905999" cy="4479236"/>
          </a:xfrm>
        </p:spPr>
        <p:txBody>
          <a:bodyPr>
            <a:normAutofit lnSpcReduction="10000"/>
          </a:bodyPr>
          <a:lstStyle/>
          <a:p>
            <a:pPr marL="0" indent="0">
              <a:buNone/>
            </a:pPr>
            <a:r>
              <a:rPr lang="en-US" sz="2800" dirty="0">
                <a:solidFill>
                  <a:schemeClr val="tx1"/>
                </a:solidFill>
              </a:rPr>
              <a:t>“We live in a society that is often oppressive to certain groups of people. However, we all carry particular types of privilege(s) that allow us to advocate for social justice and change in various situations.”</a:t>
            </a:r>
          </a:p>
          <a:p>
            <a:pPr marL="0" indent="0">
              <a:buNone/>
            </a:pPr>
            <a:r>
              <a:rPr lang="en-US" sz="2800" dirty="0">
                <a:solidFill>
                  <a:schemeClr val="tx1"/>
                </a:solidFill>
              </a:rPr>
              <a:t>This campaign was designed to begin the discussion around privilege and social inequalities in an effort to raise critical awareness of the institutional oppression often seen in the United States of America. Goals included:</a:t>
            </a:r>
          </a:p>
          <a:p>
            <a:pPr lvl="1"/>
            <a:r>
              <a:rPr lang="en-US" sz="2800" dirty="0">
                <a:solidFill>
                  <a:schemeClr val="tx1"/>
                </a:solidFill>
              </a:rPr>
              <a:t>To increase knowledge and improve beliefs about privilege.</a:t>
            </a:r>
          </a:p>
          <a:p>
            <a:pPr lvl="1"/>
            <a:r>
              <a:rPr lang="en-US" sz="2800" dirty="0">
                <a:solidFill>
                  <a:schemeClr val="tx1"/>
                </a:solidFill>
              </a:rPr>
              <a:t>To heighten awareness of privilege among the USF community.</a:t>
            </a:r>
          </a:p>
          <a:p>
            <a:pPr lvl="1"/>
            <a:r>
              <a:rPr lang="en-US" sz="2800" dirty="0">
                <a:solidFill>
                  <a:schemeClr val="tx1"/>
                </a:solidFill>
              </a:rPr>
              <a:t>To encourage the use of privilege to advocate for others.</a:t>
            </a:r>
          </a:p>
          <a:p>
            <a:pPr marL="0" indent="0">
              <a:buNone/>
            </a:pPr>
            <a:endParaRPr lang="en-US" dirty="0"/>
          </a:p>
        </p:txBody>
      </p:sp>
    </p:spTree>
    <p:extLst>
      <p:ext uri="{BB962C8B-B14F-4D97-AF65-F5344CB8AC3E}">
        <p14:creationId xmlns:p14="http://schemas.microsoft.com/office/powerpoint/2010/main" val="56885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a:p>
        </p:txBody>
      </p:sp>
      <p:sp>
        <p:nvSpPr>
          <p:cNvPr id="9" name="Text Placeholder 8"/>
          <p:cNvSpPr>
            <a:spLocks noGrp="1"/>
          </p:cNvSpPr>
          <p:nvPr>
            <p:ph type="body" sz="half" idx="15"/>
          </p:nvPr>
        </p:nvSpPr>
        <p:spPr/>
        <p:txBody>
          <a:bodyPr/>
          <a:lstStyle/>
          <a:p>
            <a:endParaRPr lang="en-US" dirty="0"/>
          </a:p>
        </p:txBody>
      </p:sp>
      <p:sp>
        <p:nvSpPr>
          <p:cNvPr id="7" name="Text Placeholder 6"/>
          <p:cNvSpPr>
            <a:spLocks noGrp="1"/>
          </p:cNvSpPr>
          <p:nvPr>
            <p:ph type="body" sz="quarter" idx="3"/>
          </p:nvPr>
        </p:nvSpPr>
        <p:spPr/>
        <p:txBody>
          <a:bodyPr/>
          <a:lstStyle/>
          <a:p>
            <a:endParaRPr lang="en-US"/>
          </a:p>
        </p:txBody>
      </p:sp>
      <p:sp>
        <p:nvSpPr>
          <p:cNvPr id="10" name="Text Placeholder 9"/>
          <p:cNvSpPr>
            <a:spLocks noGrp="1"/>
          </p:cNvSpPr>
          <p:nvPr>
            <p:ph type="body" sz="half" idx="16"/>
          </p:nvPr>
        </p:nvSpPr>
        <p:spPr/>
        <p:txBody>
          <a:bodyPr/>
          <a:lstStyle/>
          <a:p>
            <a:endParaRPr lang="en-US" dirty="0"/>
          </a:p>
        </p:txBody>
      </p:sp>
      <p:sp>
        <p:nvSpPr>
          <p:cNvPr id="8" name="Text Placeholder 7"/>
          <p:cNvSpPr>
            <a:spLocks noGrp="1"/>
          </p:cNvSpPr>
          <p:nvPr>
            <p:ph type="body" sz="quarter" idx="13"/>
          </p:nvPr>
        </p:nvSpPr>
        <p:spPr/>
        <p:txBody>
          <a:bodyPr/>
          <a:lstStyle/>
          <a:p>
            <a:endParaRPr lang="en-US"/>
          </a:p>
        </p:txBody>
      </p:sp>
      <p:sp>
        <p:nvSpPr>
          <p:cNvPr id="11" name="Text Placeholder 10"/>
          <p:cNvSpPr>
            <a:spLocks noGrp="1"/>
          </p:cNvSpPr>
          <p:nvPr>
            <p:ph type="body" sz="half" idx="17"/>
          </p:nvPr>
        </p:nvSpPr>
        <p:spPr/>
        <p:txBody>
          <a:bodyPr/>
          <a:lstStyle/>
          <a:p>
            <a:endParaRPr lang="en-US" dirty="0"/>
          </a:p>
        </p:txBody>
      </p:sp>
      <p:pic>
        <p:nvPicPr>
          <p:cNvPr id="12" name="Picture 11" descr="https://myusf.usfca.edu/sites/default/files/styles/panopoly_image_original/public/1_3.jpg?itok=qI_j9_N0&amp;c=d0df544441b0e57990a438260a757c01"/>
          <p:cNvPicPr/>
          <p:nvPr/>
        </p:nvPicPr>
        <p:blipFill>
          <a:blip r:embed="rId2">
            <a:extLst>
              <a:ext uri="{28A0092B-C50C-407E-A947-70E740481C1C}">
                <a14:useLocalDpi xmlns:a14="http://schemas.microsoft.com/office/drawing/2010/main" val="0"/>
              </a:ext>
            </a:extLst>
          </a:blip>
          <a:srcRect/>
          <a:stretch>
            <a:fillRect/>
          </a:stretch>
        </p:blipFill>
        <p:spPr bwMode="auto">
          <a:xfrm>
            <a:off x="1140518" y="609600"/>
            <a:ext cx="3220957" cy="5287617"/>
          </a:xfrm>
          <a:prstGeom prst="rect">
            <a:avLst/>
          </a:prstGeom>
          <a:noFill/>
          <a:ln>
            <a:noFill/>
          </a:ln>
        </p:spPr>
      </p:pic>
      <p:pic>
        <p:nvPicPr>
          <p:cNvPr id="13" name="Picture 12" descr="https://myusf.usfca.edu/sites/default/files/styles/panopoly_image_original/public/3_7.jpg?itok=PSe8HDv9&amp;c=d0df544441b0e57990a438260a757c01"/>
          <p:cNvPicPr/>
          <p:nvPr/>
        </p:nvPicPr>
        <p:blipFill>
          <a:blip r:embed="rId3">
            <a:extLst>
              <a:ext uri="{28A0092B-C50C-407E-A947-70E740481C1C}">
                <a14:useLocalDpi xmlns:a14="http://schemas.microsoft.com/office/drawing/2010/main" val="0"/>
              </a:ext>
            </a:extLst>
          </a:blip>
          <a:srcRect/>
          <a:stretch>
            <a:fillRect/>
          </a:stretch>
        </p:blipFill>
        <p:spPr bwMode="auto">
          <a:xfrm>
            <a:off x="4513874" y="609600"/>
            <a:ext cx="3185277" cy="5287617"/>
          </a:xfrm>
          <a:prstGeom prst="rect">
            <a:avLst/>
          </a:prstGeom>
          <a:noFill/>
          <a:ln>
            <a:noFill/>
          </a:ln>
        </p:spPr>
      </p:pic>
      <p:pic>
        <p:nvPicPr>
          <p:cNvPr id="14" name="Content Placeholder 7" descr="https://myusf.usfca.edu/sites/default/files/styles/panopoly_image_original/public/8_1.jpg?itok=z1ygixuo"/>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875608" y="609599"/>
            <a:ext cx="3171802" cy="5287617"/>
          </a:xfrm>
          <a:prstGeom prst="rect">
            <a:avLst/>
          </a:prstGeom>
          <a:noFill/>
          <a:ln>
            <a:noFill/>
          </a:ln>
        </p:spPr>
      </p:pic>
    </p:spTree>
    <p:extLst>
      <p:ext uri="{BB962C8B-B14F-4D97-AF65-F5344CB8AC3E}">
        <p14:creationId xmlns:p14="http://schemas.microsoft.com/office/powerpoint/2010/main" val="20077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https://myusf.usfca.edu/sites/default/files/styles/panopoly_image_original/public/4.jpg?itok=gY6xRZ7V&amp;c=d0df544441b0e57990a438260a757c01"/>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8226" y="618518"/>
            <a:ext cx="4134677" cy="5490734"/>
          </a:xfrm>
          <a:prstGeom prst="rect">
            <a:avLst/>
          </a:prstGeom>
          <a:noFill/>
          <a:ln>
            <a:noFill/>
          </a:ln>
        </p:spPr>
      </p:pic>
      <p:pic>
        <p:nvPicPr>
          <p:cNvPr id="8" name="Content Placeholder 7" descr="https://myusf.usfca.edu/sites/default/files/styles/panopoly_image_original/public/5.jpg?itok=IGARYH9b&amp;c=d0df544441b0e57990a438260a757c01"/>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9009" y="618518"/>
            <a:ext cx="4598504" cy="5490734"/>
          </a:xfrm>
          <a:prstGeom prst="rect">
            <a:avLst/>
          </a:prstGeom>
          <a:noFill/>
          <a:ln>
            <a:noFill/>
          </a:ln>
        </p:spPr>
      </p:pic>
    </p:spTree>
    <p:extLst>
      <p:ext uri="{BB962C8B-B14F-4D97-AF65-F5344CB8AC3E}">
        <p14:creationId xmlns:p14="http://schemas.microsoft.com/office/powerpoint/2010/main" val="202671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516CE15-3DB3-444B-AC20-1CFBAF4A8125}"/>
              </a:ext>
            </a:extLst>
          </p:cNvPr>
          <p:cNvSpPr>
            <a:spLocks noGrp="1"/>
          </p:cNvSpPr>
          <p:nvPr>
            <p:ph type="title"/>
          </p:nvPr>
        </p:nvSpPr>
        <p:spPr/>
        <p:txBody>
          <a:bodyPr/>
          <a:lstStyle/>
          <a:p>
            <a:endParaRPr lang="en-US"/>
          </a:p>
        </p:txBody>
      </p:sp>
      <p:pic>
        <p:nvPicPr>
          <p:cNvPr id="12" name="Content Placeholder 11">
            <a:extLst>
              <a:ext uri="{FF2B5EF4-FFF2-40B4-BE49-F238E27FC236}">
                <a16:creationId xmlns:a16="http://schemas.microsoft.com/office/drawing/2014/main" xmlns="" id="{F7618DCE-33CC-4B21-BB7B-DCBD68FDF89E}"/>
              </a:ext>
            </a:extLst>
          </p:cNvPr>
          <p:cNvPicPr>
            <a:picLocks noGrp="1" noChangeAspect="1"/>
          </p:cNvPicPr>
          <p:nvPr>
            <p:ph idx="1"/>
          </p:nvPr>
        </p:nvPicPr>
        <p:blipFill>
          <a:blip r:embed="rId2"/>
          <a:stretch>
            <a:fillRect/>
          </a:stretch>
        </p:blipFill>
        <p:spPr bwMode="auto">
          <a:xfrm>
            <a:off x="1582994" y="286603"/>
            <a:ext cx="9330812" cy="60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9270"/>
            <a:ext cx="9905998" cy="1192695"/>
          </a:xfrm>
        </p:spPr>
        <p:txBody>
          <a:bodyPr/>
          <a:lstStyle/>
          <a:p>
            <a:endParaRPr lang="en-US" dirty="0"/>
          </a:p>
        </p:txBody>
      </p:sp>
      <p:pic>
        <p:nvPicPr>
          <p:cNvPr id="1026" name="Picture 2" descr="http://edge.ua.edu/wp-content/uploads/2013/11/Privile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4904" y="688258"/>
            <a:ext cx="7116418" cy="564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60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1276"/>
            <a:ext cx="9905998" cy="1585811"/>
          </a:xfrm>
        </p:spPr>
        <p:txBody>
          <a:bodyPr/>
          <a:lstStyle/>
          <a:p>
            <a:endParaRPr lang="en-US" b="1" dirty="0">
              <a:solidFill>
                <a:schemeClr val="bg2">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2050" name="Picture 2" descr="http://www.returnofkings.com/wp-content/uploads/2014/11/Check-Your-Privile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265" y="511276"/>
            <a:ext cx="8572500" cy="608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3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70" y="512501"/>
            <a:ext cx="9905998" cy="1478570"/>
          </a:xfrm>
        </p:spPr>
        <p:txBody>
          <a:bodyPr/>
          <a:lstStyle/>
          <a:p>
            <a:endParaRPr lang="en-US"/>
          </a:p>
        </p:txBody>
      </p:sp>
      <p:pic>
        <p:nvPicPr>
          <p:cNvPr id="16386" name="Picture 2" descr="http://gregstevens.name/wp-content/uploads/2014/11/Robot-Hugs-Privilege-Head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70" y="106017"/>
            <a:ext cx="9804881" cy="675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5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mn-lt"/>
              </a:rPr>
              <a:t>Why Can’t We All Just Get Along???</a:t>
            </a:r>
          </a:p>
        </p:txBody>
      </p:sp>
      <p:pic>
        <p:nvPicPr>
          <p:cNvPr id="2050" name="Picture 2" descr="http://hateandanger.files.wordpress.com/2012/02/people-fail-to-get-along-because-they-fear-each-other-they-fear-each-other-because-they-dont-know-each-other-they-dont-know-each-other-because-they-have-not-communicated-with-each-oth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5600" y="1577181"/>
            <a:ext cx="6172200" cy="440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45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
            <a:ext cx="9143999" cy="6857999"/>
          </a:xfrm>
          <a:prstGeom prst="rect">
            <a:avLst/>
          </a:prstGeom>
        </p:spPr>
      </p:pic>
    </p:spTree>
    <p:extLst>
      <p:ext uri="{BB962C8B-B14F-4D97-AF65-F5344CB8AC3E}">
        <p14:creationId xmlns:p14="http://schemas.microsoft.com/office/powerpoint/2010/main" val="187466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28BDD-5D26-452D-A293-C952DC1F49E0}"/>
              </a:ext>
            </a:extLst>
          </p:cNvPr>
          <p:cNvSpPr>
            <a:spLocks noGrp="1"/>
          </p:cNvSpPr>
          <p:nvPr>
            <p:ph type="title"/>
          </p:nvPr>
        </p:nvSpPr>
        <p:spPr>
          <a:xfrm>
            <a:off x="1097280" y="286604"/>
            <a:ext cx="10058400" cy="1060416"/>
          </a:xfrm>
        </p:spPr>
        <p:txBody>
          <a:bodyPr/>
          <a:lstStyle/>
          <a:p>
            <a:r>
              <a:rPr lang="en-US" b="1" dirty="0">
                <a:latin typeface="+mn-lt"/>
              </a:rPr>
              <a:t>ALL WOMEN…</a:t>
            </a:r>
          </a:p>
        </p:txBody>
      </p:sp>
      <p:pic>
        <p:nvPicPr>
          <p:cNvPr id="4" name="Picture 2" descr="https://thefreedompages.files.wordpress.com/2010/12/wocwbimage.jpg">
            <a:extLst>
              <a:ext uri="{FF2B5EF4-FFF2-40B4-BE49-F238E27FC236}">
                <a16:creationId xmlns:a16="http://schemas.microsoft.com/office/drawing/2014/main" xmlns="" id="{CAB71068-3493-4CE2-9775-39E0EF0DE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0246" y="1681316"/>
            <a:ext cx="7806812" cy="474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96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9026"/>
            <a:ext cx="9905998" cy="1404731"/>
          </a:xfrm>
        </p:spPr>
        <p:txBody>
          <a:bodyPr/>
          <a:lstStyle/>
          <a:p>
            <a:pPr algn="ctr"/>
            <a:r>
              <a:rPr lang="en-US" dirty="0"/>
              <a:t>Now That </a:t>
            </a:r>
            <a:r>
              <a:rPr lang="en-US" b="1" i="1" u="sng" dirty="0"/>
              <a:t>YOU</a:t>
            </a:r>
            <a:r>
              <a:rPr lang="en-US" dirty="0"/>
              <a:t> Know…</a:t>
            </a:r>
            <a:br>
              <a:rPr lang="en-US" dirty="0"/>
            </a:br>
            <a:r>
              <a:rPr lang="en-US" dirty="0"/>
              <a:t>What Will </a:t>
            </a:r>
            <a:r>
              <a:rPr lang="en-US" b="1" i="1" u="sng" dirty="0"/>
              <a:t>YOU</a:t>
            </a:r>
            <a:r>
              <a:rPr lang="en-US" dirty="0"/>
              <a:t> Do?</a:t>
            </a:r>
          </a:p>
        </p:txBody>
      </p:sp>
      <p:pic>
        <p:nvPicPr>
          <p:cNvPr id="9218" name="Picture 2" descr="http://www.cruxcatalyst.com/wp-content/uploads/2011/11/einste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8643" y="1470991"/>
            <a:ext cx="7553740" cy="502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3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mn-lt"/>
              </a:rPr>
              <a:t>BE AN ADVOCATE</a:t>
            </a:r>
            <a:br>
              <a:rPr lang="en-US" sz="3600" b="1" dirty="0">
                <a:solidFill>
                  <a:schemeClr val="tx1"/>
                </a:solidFill>
                <a:latin typeface="+mn-lt"/>
              </a:rPr>
            </a:br>
            <a:r>
              <a:rPr lang="en-US" sz="3600" b="1" dirty="0">
                <a:solidFill>
                  <a:schemeClr val="tx1"/>
                </a:solidFill>
                <a:latin typeface="+mn-lt"/>
              </a:rPr>
              <a:t>FOR DIVERSITY, INCLUSION, CULTURAL COMPETENCE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600200"/>
            <a:ext cx="6858000" cy="5257800"/>
          </a:xfrm>
        </p:spPr>
      </p:pic>
    </p:spTree>
    <p:extLst>
      <p:ext uri="{BB962C8B-B14F-4D97-AF65-F5344CB8AC3E}">
        <p14:creationId xmlns:p14="http://schemas.microsoft.com/office/powerpoint/2010/main" val="3520100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EA1DC89-2771-4FD1-BA2E-8C82ADAFD43C}"/>
              </a:ext>
            </a:extLst>
          </p:cNvPr>
          <p:cNvSpPr>
            <a:spLocks noGrp="1"/>
          </p:cNvSpPr>
          <p:nvPr>
            <p:ph type="body" sz="quarter" idx="10"/>
          </p:nvPr>
        </p:nvSpPr>
        <p:spPr/>
        <p:txBody>
          <a:bodyPr/>
          <a:lstStyle/>
          <a:p>
            <a:pPr marL="0" indent="0">
              <a:buNone/>
            </a:pPr>
            <a:endParaRPr lang="en-US" dirty="0"/>
          </a:p>
        </p:txBody>
      </p:sp>
      <p:sp>
        <p:nvSpPr>
          <p:cNvPr id="3" name="Title 2">
            <a:extLst>
              <a:ext uri="{FF2B5EF4-FFF2-40B4-BE49-F238E27FC236}">
                <a16:creationId xmlns:a16="http://schemas.microsoft.com/office/drawing/2014/main" xmlns="" id="{D8B0DA44-D42E-40F9-B1DE-8422BAD71C67}"/>
              </a:ext>
            </a:extLst>
          </p:cNvPr>
          <p:cNvSpPr>
            <a:spLocks noGrp="1"/>
          </p:cNvSpPr>
          <p:nvPr>
            <p:ph type="title"/>
          </p:nvPr>
        </p:nvSpPr>
        <p:spPr>
          <a:xfrm>
            <a:off x="508000" y="304800"/>
            <a:ext cx="11176000" cy="990600"/>
          </a:xfrm>
        </p:spPr>
        <p:txBody>
          <a:bodyPr>
            <a:normAutofit/>
          </a:bodyPr>
          <a:lstStyle/>
          <a:p>
            <a:pPr algn="ctr"/>
            <a:r>
              <a:rPr lang="en-US" sz="3200" dirty="0"/>
              <a:t>THE MORE WE KNOW</a:t>
            </a:r>
            <a:br>
              <a:rPr lang="en-US" sz="3200" dirty="0"/>
            </a:br>
            <a:r>
              <a:rPr lang="en-US" sz="3200" dirty="0"/>
              <a:t>THE GREATER IMPACT WE CAN MAKE</a:t>
            </a:r>
          </a:p>
        </p:txBody>
      </p:sp>
      <p:pic>
        <p:nvPicPr>
          <p:cNvPr id="1026" name="Picture 2" descr="https://rightsadvocate.files.wordpress.com/2012/11/screen-shot-2012-11-08-at-6-25-46-am.png">
            <a:extLst>
              <a:ext uri="{FF2B5EF4-FFF2-40B4-BE49-F238E27FC236}">
                <a16:creationId xmlns:a16="http://schemas.microsoft.com/office/drawing/2014/main" xmlns="" id="{A9F63BB6-8028-4FD6-9C2E-0BDD3D87A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85900"/>
            <a:ext cx="7010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76554"/>
      </p:ext>
    </p:extLst>
  </p:cSld>
  <p:clrMapOvr>
    <a:masterClrMapping/>
  </p:clrMapOvr>
  <p:transition xmlns:p14="http://schemas.microsoft.com/office/powerpoint/2010/mai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648B90-957F-4FA7-A427-06ED4EF56DEF}"/>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xmlns="" id="{F6BADD88-69B9-40DE-8D6E-77FC8F23B690}"/>
              </a:ext>
            </a:extLst>
          </p:cNvPr>
          <p:cNvSpPr>
            <a:spLocks noGrp="1"/>
          </p:cNvSpPr>
          <p:nvPr>
            <p:ph type="title"/>
          </p:nvPr>
        </p:nvSpPr>
        <p:spPr/>
        <p:txBody>
          <a:bodyPr>
            <a:normAutofit fontScale="90000"/>
          </a:bodyPr>
          <a:lstStyle/>
          <a:p>
            <a:pPr algn="ctr"/>
            <a:r>
              <a:rPr lang="en-US" dirty="0"/>
              <a:t>INCLUSIVE LEADERS CREATE</a:t>
            </a:r>
            <a:br>
              <a:rPr lang="en-US" dirty="0"/>
            </a:br>
            <a:r>
              <a:rPr lang="en-US" dirty="0"/>
              <a:t>A JUST &amp; CARING WORLD</a:t>
            </a:r>
          </a:p>
        </p:txBody>
      </p:sp>
      <p:pic>
        <p:nvPicPr>
          <p:cNvPr id="4" name="Picture 2" descr="https://phillipbrande.files.wordpress.com/2012/08/world-peace.jpg">
            <a:extLst>
              <a:ext uri="{FF2B5EF4-FFF2-40B4-BE49-F238E27FC236}">
                <a16:creationId xmlns:a16="http://schemas.microsoft.com/office/drawing/2014/main" xmlns="" id="{354B3DEE-3C3E-4448-BBA9-70DF42D2A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503" y="1455174"/>
            <a:ext cx="6154994" cy="509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67832"/>
      </p:ext>
    </p:extLst>
  </p:cSld>
  <p:clrMapOvr>
    <a:masterClrMapping/>
  </p:clrMapOvr>
  <p:transition xmlns:p14="http://schemas.microsoft.com/office/powerpoint/2010/mai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D2EC4F7-5A2F-44E5-A2EC-89FF086BE9DC}"/>
              </a:ext>
            </a:extLst>
          </p:cNvPr>
          <p:cNvSpPr>
            <a:spLocks noGrp="1"/>
          </p:cNvSpPr>
          <p:nvPr>
            <p:ph idx="1"/>
          </p:nvPr>
        </p:nvSpPr>
        <p:spPr>
          <a:xfrm>
            <a:off x="750013" y="2114551"/>
            <a:ext cx="10983075" cy="4514849"/>
          </a:xfrm>
        </p:spPr>
        <p:txBody>
          <a:bodyPr/>
          <a:lstStyle/>
          <a:p>
            <a:pPr marL="82296" indent="0">
              <a:buNone/>
            </a:pPr>
            <a:r>
              <a:rPr lang="en-US" sz="3200" dirty="0"/>
              <a:t>Vicki3525	</a:t>
            </a:r>
            <a:r>
              <a:rPr lang="en-US" dirty="0"/>
              <a:t>																</a:t>
            </a:r>
            <a:r>
              <a:rPr lang="en-US" sz="3200" dirty="0"/>
              <a:t>@</a:t>
            </a:r>
            <a:r>
              <a:rPr lang="en-US" sz="3200" dirty="0" err="1"/>
              <a:t>vickiclarkconsulting</a:t>
            </a:r>
            <a:endParaRPr lang="en-US" sz="3200" dirty="0"/>
          </a:p>
          <a:p>
            <a:pPr marL="82296" indent="0">
              <a:buNone/>
            </a:pPr>
            <a:endParaRPr lang="en-US" dirty="0"/>
          </a:p>
          <a:p>
            <a:pPr marL="82296" indent="0">
              <a:buNone/>
            </a:pPr>
            <a:endParaRPr lang="en-US" dirty="0"/>
          </a:p>
          <a:p>
            <a:pPr marL="82296" indent="0">
              <a:buNone/>
            </a:pPr>
            <a:endParaRPr lang="en-US" dirty="0"/>
          </a:p>
          <a:p>
            <a:pPr marL="82296" indent="0">
              <a:buNone/>
            </a:pPr>
            <a:r>
              <a:rPr lang="en-US" dirty="0"/>
              <a:t>										 				</a:t>
            </a:r>
            <a:r>
              <a:rPr lang="en-US" sz="3600" dirty="0"/>
              <a:t>    					Vicki Clark</a:t>
            </a:r>
          </a:p>
          <a:p>
            <a:pPr marL="82296" indent="0">
              <a:buNone/>
            </a:pPr>
            <a:r>
              <a:rPr lang="en-US" sz="3600" dirty="0"/>
              <a:t>@_</a:t>
            </a:r>
            <a:r>
              <a:rPr lang="en-US" sz="3600" dirty="0" err="1"/>
              <a:t>VickiEClark</a:t>
            </a:r>
            <a:r>
              <a:rPr lang="en-US" sz="3600" dirty="0"/>
              <a:t>		</a:t>
            </a:r>
            <a:r>
              <a:rPr lang="en-US" dirty="0"/>
              <a:t>					</a:t>
            </a:r>
          </a:p>
          <a:p>
            <a:pPr marL="82296" indent="0">
              <a:buNone/>
            </a:pPr>
            <a:endParaRPr lang="en-US" dirty="0"/>
          </a:p>
        </p:txBody>
      </p:sp>
      <p:sp>
        <p:nvSpPr>
          <p:cNvPr id="3" name="Title 2">
            <a:extLst>
              <a:ext uri="{FF2B5EF4-FFF2-40B4-BE49-F238E27FC236}">
                <a16:creationId xmlns:a16="http://schemas.microsoft.com/office/drawing/2014/main" xmlns="" id="{99961B8F-C8EE-4699-8FAF-9D2641267FB9}"/>
              </a:ext>
            </a:extLst>
          </p:cNvPr>
          <p:cNvSpPr>
            <a:spLocks noGrp="1"/>
          </p:cNvSpPr>
          <p:nvPr>
            <p:ph type="title"/>
          </p:nvPr>
        </p:nvSpPr>
        <p:spPr/>
        <p:txBody>
          <a:bodyPr>
            <a:normAutofit fontScale="90000"/>
          </a:bodyPr>
          <a:lstStyle/>
          <a:p>
            <a:pPr algn="ctr"/>
            <a:r>
              <a:rPr lang="en-US" b="1" i="1" dirty="0">
                <a:solidFill>
                  <a:schemeClr val="tx1"/>
                </a:solidFill>
              </a:rPr>
              <a:t>BUILDING THE CAPACITY OF ORGANIZATIONS</a:t>
            </a:r>
            <a:r>
              <a:rPr lang="en-US" b="1" dirty="0">
                <a:solidFill>
                  <a:schemeClr val="tx1"/>
                </a:solidFill>
              </a:rPr>
              <a:t/>
            </a:r>
            <a:br>
              <a:rPr lang="en-US" b="1" dirty="0">
                <a:solidFill>
                  <a:schemeClr val="tx1"/>
                </a:solidFill>
              </a:rPr>
            </a:br>
            <a:r>
              <a:rPr lang="en-US" b="1" dirty="0">
                <a:solidFill>
                  <a:schemeClr val="tx1"/>
                </a:solidFill>
              </a:rPr>
              <a:t>STAY IN TOUCH</a:t>
            </a:r>
          </a:p>
        </p:txBody>
      </p:sp>
      <p:sp>
        <p:nvSpPr>
          <p:cNvPr id="5" name="Content Placeholder 4">
            <a:extLst>
              <a:ext uri="{FF2B5EF4-FFF2-40B4-BE49-F238E27FC236}">
                <a16:creationId xmlns:a16="http://schemas.microsoft.com/office/drawing/2014/main" xmlns="" id="{AD50B405-0A33-4194-B8C2-CF84FBA19598}"/>
              </a:ext>
            </a:extLst>
          </p:cNvPr>
          <p:cNvSpPr>
            <a:spLocks noGrp="1"/>
          </p:cNvSpPr>
          <p:nvPr>
            <p:ph sz="half" idx="4294967295"/>
          </p:nvPr>
        </p:nvSpPr>
        <p:spPr>
          <a:xfrm>
            <a:off x="13675995" y="3366708"/>
            <a:ext cx="3432810" cy="3689747"/>
          </a:xfrm>
        </p:spPr>
        <p:txBody>
          <a:bodyPr/>
          <a:lstStyle/>
          <a:p>
            <a:pPr marL="82296" indent="0">
              <a:buNone/>
            </a:pPr>
            <a:endParaRPr lang="en-US" dirty="0"/>
          </a:p>
          <a:p>
            <a:pPr marL="82296" indent="0">
              <a:buNone/>
            </a:pPr>
            <a:r>
              <a:rPr lang="en-US" sz="1350" dirty="0"/>
              <a:t>       </a:t>
            </a:r>
            <a:r>
              <a:rPr lang="en-US" dirty="0"/>
              <a:t>   </a:t>
            </a:r>
          </a:p>
          <a:p>
            <a:pPr marL="82296" indent="0">
              <a:buNone/>
            </a:pPr>
            <a:endParaRPr lang="en-US" dirty="0"/>
          </a:p>
          <a:p>
            <a:pPr marL="82296" indent="0">
              <a:buNone/>
            </a:pPr>
            <a:endParaRPr lang="en-US" dirty="0"/>
          </a:p>
          <a:p>
            <a:pPr marL="82296" indent="0">
              <a:buNone/>
            </a:pPr>
            <a:endParaRPr lang="en-US" dirty="0"/>
          </a:p>
          <a:p>
            <a:pPr marL="82296" indent="0">
              <a:buNone/>
            </a:pPr>
            <a:endParaRPr lang="en-US" dirty="0"/>
          </a:p>
          <a:p>
            <a:pPr marL="82296" indent="0">
              <a:buNone/>
            </a:pPr>
            <a:endParaRPr lang="en-US" dirty="0"/>
          </a:p>
        </p:txBody>
      </p:sp>
      <p:sp>
        <p:nvSpPr>
          <p:cNvPr id="12" name="Content Placeholder 4">
            <a:extLst>
              <a:ext uri="{FF2B5EF4-FFF2-40B4-BE49-F238E27FC236}">
                <a16:creationId xmlns:a16="http://schemas.microsoft.com/office/drawing/2014/main" xmlns="" id="{7E1C4AD6-C36C-4200-B325-7296C8341B77}"/>
              </a:ext>
            </a:extLst>
          </p:cNvPr>
          <p:cNvSpPr txBox="1">
            <a:spLocks/>
          </p:cNvSpPr>
          <p:nvPr/>
        </p:nvSpPr>
        <p:spPr>
          <a:xfrm flipV="1">
            <a:off x="12289894" y="857252"/>
            <a:ext cx="2786633" cy="10354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buNone/>
            </a:pPr>
            <a:endParaRPr lang="en-US" sz="2025" dirty="0"/>
          </a:p>
        </p:txBody>
      </p:sp>
      <p:pic>
        <p:nvPicPr>
          <p:cNvPr id="13" name="Picture 2" descr="http://www.cmonsite.fr/creer-un-site/wp-content/uploads/2013/03/facebook-icone-CmonSite.png">
            <a:extLst>
              <a:ext uri="{FF2B5EF4-FFF2-40B4-BE49-F238E27FC236}">
                <a16:creationId xmlns:a16="http://schemas.microsoft.com/office/drawing/2014/main" xmlns="" id="{BCA759E2-986C-4B55-9E73-7D8DB43E9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2" y="3199415"/>
            <a:ext cx="1142999" cy="9092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upload.wikimedia.org/wikipedia/commons/thumb/c/c9/Linkedin.svg/120px-Linkedin.svg.png">
            <a:extLst>
              <a:ext uri="{FF2B5EF4-FFF2-40B4-BE49-F238E27FC236}">
                <a16:creationId xmlns:a16="http://schemas.microsoft.com/office/drawing/2014/main" xmlns="" id="{045C8041-CFC3-4636-B35A-0CFB1B92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36" y="5378471"/>
            <a:ext cx="9715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brandsoftheworld.com/sites/default/files/styles/logo-thumbnail/public/062012/twitter-bird-light-bgs.png">
            <a:extLst>
              <a:ext uri="{FF2B5EF4-FFF2-40B4-BE49-F238E27FC236}">
                <a16:creationId xmlns:a16="http://schemas.microsoft.com/office/drawing/2014/main" xmlns="" id="{42A0A477-3F52-4DEB-8FF7-3D48D52F8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13" y="4336285"/>
            <a:ext cx="1393031" cy="857251"/>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instagram-nuevo-logo">
            <a:extLst>
              <a:ext uri="{FF2B5EF4-FFF2-40B4-BE49-F238E27FC236}">
                <a16:creationId xmlns:a16="http://schemas.microsoft.com/office/drawing/2014/main" xmlns="" id="{11B8C8D2-C98F-4DE4-96BB-C58737A58B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912" y="2571312"/>
            <a:ext cx="1601221" cy="138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55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SOCIAL AND CULTURAL INCLUSION</a:t>
            </a:r>
          </a:p>
        </p:txBody>
      </p:sp>
      <p:sp>
        <p:nvSpPr>
          <p:cNvPr id="3" name="Content Placeholder 2"/>
          <p:cNvSpPr>
            <a:spLocks noGrp="1"/>
          </p:cNvSpPr>
          <p:nvPr>
            <p:ph idx="1"/>
          </p:nvPr>
        </p:nvSpPr>
        <p:spPr/>
        <p:txBody>
          <a:bodyPr>
            <a:normAutofit lnSpcReduction="10000"/>
          </a:bodyPr>
          <a:lstStyle/>
          <a:p>
            <a:pPr algn="ctr"/>
            <a:r>
              <a:rPr lang="en-US" b="1" dirty="0"/>
              <a:t>THE JUNIOR LEAGUE EXPERIENCE SUPPORTS THE DEVELOPMENT OF WOMEN AS COMMUNITY AND CIVIC LEADERS WHO:</a:t>
            </a:r>
          </a:p>
          <a:p>
            <a:pPr>
              <a:buFont typeface="Arial" panose="020B0604020202020204" pitchFamily="34" charset="0"/>
              <a:buChar char="•"/>
            </a:pPr>
            <a:r>
              <a:rPr lang="en-US" dirty="0"/>
              <a:t>DEMONSTRATE THAT PEOPLE OF DIFFERENT CULTURES, BACKGROUND, EXPERIENCES, AGES, INTERESTS AND VIEWPOINTS BRING VALUE TO DISCUSSION;</a:t>
            </a:r>
          </a:p>
          <a:p>
            <a:pPr>
              <a:buFont typeface="Arial" panose="020B0604020202020204" pitchFamily="34" charset="0"/>
              <a:buChar char="•"/>
            </a:pPr>
            <a:r>
              <a:rPr lang="en-US" dirty="0"/>
              <a:t>ARE COMMITTEED TO LEARNING ABOUT &amp; LEARNING FROM VARIOUS SEGMENTS OF MEMBERSHIPS AND THE COMMUNITY, INCLUDING THOSE WHO ARE IMPACTED DIRECTLY</a:t>
            </a:r>
          </a:p>
          <a:p>
            <a:pPr>
              <a:buFont typeface="Arial" panose="020B0604020202020204" pitchFamily="34" charset="0"/>
              <a:buChar char="•"/>
            </a:pPr>
            <a:r>
              <a:rPr lang="en-US" dirty="0"/>
              <a:t>ARE COMMITTED TO CREATING SHARED SOLUTIONS</a:t>
            </a:r>
          </a:p>
          <a:p>
            <a:pPr>
              <a:buFont typeface="Arial" panose="020B0604020202020204" pitchFamily="34" charset="0"/>
              <a:buChar char="•"/>
            </a:pPr>
            <a:r>
              <a:rPr lang="en-US" dirty="0"/>
              <a:t>ENGAGE IN REFLECTION AND INQUIRY TO BECOME AWARE OF AND SENSITIVE TO THE HISTORY AND CONTEXT THAT IMPACT A SITUATION; AND</a:t>
            </a:r>
          </a:p>
          <a:p>
            <a:pPr>
              <a:buFont typeface="Arial" panose="020B0604020202020204" pitchFamily="34" charset="0"/>
              <a:buChar char="•"/>
            </a:pPr>
            <a:r>
              <a:rPr lang="en-US" dirty="0"/>
              <a:t>UPHOLD PRINCIPLES AND PRACTICES THAT REFLECT AND SUPPORT DIVERSITY AND INCLUSION THROUGHOUT THE LEAGUE, &amp; CULTURE THAT IS TRANSPARENT, RECEPTIVE, RESPECTFUL AND RESPONSIVE</a:t>
            </a:r>
          </a:p>
          <a:p>
            <a:endParaRPr lang="en-US" dirty="0"/>
          </a:p>
        </p:txBody>
      </p:sp>
    </p:spTree>
    <p:extLst>
      <p:ext uri="{BB962C8B-B14F-4D97-AF65-F5344CB8AC3E}">
        <p14:creationId xmlns:p14="http://schemas.microsoft.com/office/powerpoint/2010/main" val="110384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rPr>
              <a:t>WE’RE ALL CONNECTED…</a:t>
            </a:r>
            <a:br>
              <a:rPr lang="en-US" sz="4000" b="1" dirty="0">
                <a:solidFill>
                  <a:schemeClr val="tx1"/>
                </a:solidFill>
              </a:rPr>
            </a:br>
            <a:r>
              <a:rPr lang="en-US" sz="4000" b="1" dirty="0">
                <a:solidFill>
                  <a:schemeClr val="tx1"/>
                </a:solidFill>
              </a:rPr>
              <a:t>Whether We Want To Be or Not</a:t>
            </a:r>
          </a:p>
        </p:txBody>
      </p:sp>
      <p:pic>
        <p:nvPicPr>
          <p:cNvPr id="5122" name="Picture 2" descr="http://3.bp.blogspot.com/-UZxYtetS-pc/VG5DVZWswNI/AAAAAAAADGo/PgN2v_J7Goc/s1600/diversit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447" y="1981200"/>
            <a:ext cx="592910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0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val 141"/>
          <p:cNvSpPr/>
          <p:nvPr/>
        </p:nvSpPr>
        <p:spPr bwMode="auto">
          <a:xfrm>
            <a:off x="2362200" y="76200"/>
            <a:ext cx="7620000" cy="6705600"/>
          </a:xfrm>
          <a:prstGeom prst="ellipse">
            <a:avLst/>
          </a:prstGeom>
          <a:gradFill flip="none" rotWithShape="1">
            <a:gsLst>
              <a:gs pos="100000">
                <a:schemeClr val="accent1">
                  <a:lumMod val="20000"/>
                  <a:lumOff val="80000"/>
                </a:schemeClr>
              </a:gs>
              <a:gs pos="0">
                <a:schemeClr val="tx2">
                  <a:lumMod val="10000"/>
                </a:schemeClr>
              </a:gs>
              <a:gs pos="85000">
                <a:schemeClr val="bg2">
                  <a:lumMod val="50000"/>
                  <a:lumOff val="50000"/>
                </a:schemeClr>
              </a:gs>
              <a:gs pos="57000">
                <a:schemeClr val="tx2">
                  <a:lumMod val="10000"/>
                </a:schemeClr>
              </a:gs>
            </a:gsLst>
            <a:path path="circle">
              <a:fillToRect l="50000" t="50000" r="50000" b="50000"/>
            </a:path>
            <a:tileRect/>
          </a:gradFill>
          <a:ln w="31750" cap="flat" cmpd="sng" algn="ctr">
            <a:solidFill>
              <a:schemeClr val="tx1"/>
            </a:solidFill>
            <a:prstDash val="solid"/>
            <a:round/>
            <a:headEnd type="none" w="med" len="med"/>
            <a:tailEnd type="none" w="med" len="med"/>
          </a:ln>
          <a:effectLst>
            <a:glow rad="139700">
              <a:schemeClr val="bg2"/>
            </a:glow>
            <a:softEdge rad="25400"/>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91" name="Oval 90"/>
          <p:cNvSpPr/>
          <p:nvPr/>
        </p:nvSpPr>
        <p:spPr bwMode="auto">
          <a:xfrm>
            <a:off x="2832100" y="448731"/>
            <a:ext cx="6553200" cy="5867400"/>
          </a:xfrm>
          <a:prstGeom prst="ellipse">
            <a:avLst/>
          </a:prstGeom>
          <a:solidFill>
            <a:schemeClr val="accent1">
              <a:alpha val="0"/>
            </a:schemeClr>
          </a:solidFill>
          <a:ln w="38100" cap="flat" cmpd="sng" algn="ctr">
            <a:solidFill>
              <a:schemeClr val="bg2"/>
            </a:solidFill>
            <a:prstDash val="sysDash"/>
            <a:round/>
            <a:headEnd type="none" w="med" len="med"/>
            <a:tailEnd type="none" w="med" len="med"/>
          </a:ln>
          <a:effectLst>
            <a:glow rad="63500">
              <a:schemeClr val="tx1"/>
            </a:glow>
          </a:effectLst>
          <a:scene3d>
            <a:camera prst="orthographicFront"/>
            <a:lightRig rig="threePt" dir="t"/>
          </a:scene3d>
          <a:sp3d>
            <a:bevelT prst="relaxedInset"/>
            <a:bevelB prst="relaxedInse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134" name="Oval 133"/>
          <p:cNvSpPr/>
          <p:nvPr/>
        </p:nvSpPr>
        <p:spPr bwMode="auto">
          <a:xfrm>
            <a:off x="2743200" y="381000"/>
            <a:ext cx="6858000" cy="6096000"/>
          </a:xfrm>
          <a:prstGeom prst="ellipse">
            <a:avLst/>
          </a:prstGeom>
          <a:gradFill flip="none" rotWithShape="1">
            <a:gsLst>
              <a:gs pos="100000">
                <a:srgbClr val="990000"/>
              </a:gs>
              <a:gs pos="0">
                <a:srgbClr val="330000"/>
              </a:gs>
              <a:gs pos="1000">
                <a:srgbClr val="330000"/>
              </a:gs>
            </a:gsLst>
            <a:path path="circle">
              <a:fillToRect l="50000" t="50000" r="50000" b="50000"/>
            </a:path>
            <a:tileRect/>
          </a:gradFill>
          <a:ln w="31750" cap="rnd" cmpd="sng" algn="ctr">
            <a:solidFill>
              <a:schemeClr val="tx1"/>
            </a:solidFill>
            <a:prstDash val="sysDot"/>
            <a:round/>
            <a:headEnd type="none" w="med" len="med"/>
            <a:tailEnd type="none" w="med" len="med"/>
          </a:ln>
          <a:effectLst>
            <a:softEdge rad="12700"/>
          </a:effectLst>
          <a:scene3d>
            <a:camera prst="orthographicFront"/>
            <a:lightRig rig="brightRoom" dir="t"/>
          </a:scene3d>
          <a:sp3d prstMaterial="dkEdge">
            <a:bevel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132" name="Oval 131"/>
          <p:cNvSpPr/>
          <p:nvPr/>
        </p:nvSpPr>
        <p:spPr bwMode="auto">
          <a:xfrm>
            <a:off x="3048000" y="685800"/>
            <a:ext cx="6184900" cy="5486400"/>
          </a:xfrm>
          <a:prstGeom prst="ellipse">
            <a:avLst/>
          </a:prstGeom>
          <a:gradFill flip="none" rotWithShape="1">
            <a:gsLst>
              <a:gs pos="0">
                <a:srgbClr val="FF3300"/>
              </a:gs>
              <a:gs pos="100000">
                <a:srgbClr val="FF0000"/>
              </a:gs>
            </a:gsLst>
            <a:path path="circle">
              <a:fillToRect l="50000" t="50000" r="50000" b="50000"/>
            </a:path>
            <a:tileRect/>
          </a:gradFill>
          <a:ln w="28575" cap="rnd" cmpd="sng" algn="ctr">
            <a:solidFill>
              <a:schemeClr val="bg2"/>
            </a:solidFill>
            <a:prstDash val="sysDot"/>
            <a:round/>
            <a:headEnd type="none" w="med" len="med"/>
            <a:tailEnd type="none" w="med" len="med"/>
          </a:ln>
          <a:effectLst>
            <a:softEdge rad="12700"/>
          </a:effectLst>
          <a:scene3d>
            <a:camera prst="orthographicFront"/>
            <a:lightRig rig="brightRoom" dir="t"/>
          </a:scene3d>
          <a:sp3d prstMaterial="dkEdge">
            <a:bevel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133" name="Oval 132"/>
          <p:cNvSpPr/>
          <p:nvPr/>
        </p:nvSpPr>
        <p:spPr bwMode="auto">
          <a:xfrm>
            <a:off x="3517900" y="1066800"/>
            <a:ext cx="5245100" cy="4724400"/>
          </a:xfrm>
          <a:prstGeom prst="ellipse">
            <a:avLst/>
          </a:prstGeom>
          <a:gradFill flip="none" rotWithShape="1">
            <a:gsLst>
              <a:gs pos="0">
                <a:srgbClr val="FF9900"/>
              </a:gs>
              <a:gs pos="100000">
                <a:srgbClr val="FF3300"/>
              </a:gs>
            </a:gsLst>
            <a:path path="circle">
              <a:fillToRect l="50000" t="50000" r="50000" b="50000"/>
            </a:path>
            <a:tileRect/>
          </a:gradFill>
          <a:ln w="31750" cap="rnd" cmpd="sng" algn="ctr">
            <a:solidFill>
              <a:schemeClr val="bg2"/>
            </a:solidFill>
            <a:prstDash val="solid"/>
            <a:round/>
            <a:headEnd type="none" w="med" len="med"/>
            <a:tailEnd type="none" w="med" len="med"/>
          </a:ln>
          <a:effectLst>
            <a:softEdge rad="12700"/>
          </a:effectLst>
          <a:scene3d>
            <a:camera prst="orthographicFront"/>
            <a:lightRig rig="brightRoom" dir="t"/>
          </a:scene3d>
          <a:sp3d prstMaterial="dkEdge">
            <a:bevel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131" name="Oval 130"/>
          <p:cNvSpPr/>
          <p:nvPr/>
        </p:nvSpPr>
        <p:spPr bwMode="auto">
          <a:xfrm>
            <a:off x="4051300" y="1524000"/>
            <a:ext cx="4191000" cy="3810000"/>
          </a:xfrm>
          <a:prstGeom prst="ellipse">
            <a:avLst/>
          </a:prstGeom>
          <a:gradFill flip="none" rotWithShape="1">
            <a:gsLst>
              <a:gs pos="0">
                <a:srgbClr val="330000"/>
              </a:gs>
              <a:gs pos="74000">
                <a:srgbClr val="FFFF00"/>
              </a:gs>
            </a:gsLst>
            <a:path path="circle">
              <a:fillToRect l="50000" t="50000" r="50000" b="50000"/>
            </a:path>
            <a:tileRect/>
          </a:gradFill>
          <a:ln w="28575" cap="rnd" cmpd="sng" algn="ctr">
            <a:solidFill>
              <a:schemeClr val="bg2"/>
            </a:solidFill>
            <a:prstDash val="sysDot"/>
            <a:round/>
            <a:headEnd type="none" w="med" len="med"/>
            <a:tailEnd type="none" w="med" len="med"/>
          </a:ln>
          <a:effectLst>
            <a:softEdge rad="12700"/>
          </a:effectLst>
          <a:scene3d>
            <a:camera prst="orthographicFront"/>
            <a:lightRig rig="threePt" dir="t"/>
          </a:scene3d>
          <a:sp3d prstMaterial="metal">
            <a:bevelT/>
            <a:bevelB/>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48" name="Oval 47"/>
          <p:cNvSpPr/>
          <p:nvPr/>
        </p:nvSpPr>
        <p:spPr bwMode="auto">
          <a:xfrm>
            <a:off x="4660900" y="2057401"/>
            <a:ext cx="2954154" cy="2741319"/>
          </a:xfrm>
          <a:prstGeom prst="ellipse">
            <a:avLst/>
          </a:prstGeom>
          <a:gradFill flip="none" rotWithShape="1">
            <a:gsLst>
              <a:gs pos="0">
                <a:srgbClr val="00FF00"/>
              </a:gs>
              <a:gs pos="81000">
                <a:schemeClr val="bg2"/>
              </a:gs>
            </a:gsLst>
            <a:path path="circle">
              <a:fillToRect l="50000" t="50000" r="50000" b="50000"/>
            </a:path>
            <a:tileRect/>
          </a:gradFill>
          <a:ln w="34925" cap="rnd" cmpd="sng" algn="ctr">
            <a:solidFill>
              <a:schemeClr val="bg2"/>
            </a:solidFill>
            <a:prstDash val="sysDot"/>
            <a:round/>
            <a:headEnd type="none" w="med" len="med"/>
            <a:tailEnd type="none" w="med" len="med"/>
          </a:ln>
          <a:effectLst/>
          <a:scene3d>
            <a:camera prst="orthographicFront"/>
            <a:lightRig rig="brightRoom" dir="t"/>
          </a:scene3d>
          <a:sp3d prstMaterial="dkEdge">
            <a:bevel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11" name="Freeform 10"/>
          <p:cNvSpPr>
            <a:spLocks noChangeArrowheads="1"/>
          </p:cNvSpPr>
          <p:nvPr/>
        </p:nvSpPr>
        <p:spPr bwMode="auto">
          <a:xfrm>
            <a:off x="1744516" y="2819400"/>
            <a:ext cx="8936184" cy="369964"/>
          </a:xfrm>
          <a:custGeom>
            <a:avLst/>
            <a:gdLst>
              <a:gd name="T0" fmla="*/ 0 w 9829800"/>
              <a:gd name="T1" fmla="*/ 0 h 5509842"/>
              <a:gd name="T2" fmla="*/ 9829800 w 9829800"/>
              <a:gd name="T3" fmla="*/ 0 h 5509842"/>
              <a:gd name="T4" fmla="*/ 9829800 w 9829800"/>
              <a:gd name="T5" fmla="*/ 462307 h 5509842"/>
              <a:gd name="T6" fmla="*/ 0 w 9829800"/>
              <a:gd name="T7" fmla="*/ 462307 h 5509842"/>
              <a:gd name="T8" fmla="*/ 0 w 9829800"/>
              <a:gd name="T9" fmla="*/ 0 h 5509842"/>
              <a:gd name="T10" fmla="*/ 0 60000 65536"/>
              <a:gd name="T11" fmla="*/ 0 60000 65536"/>
              <a:gd name="T12" fmla="*/ 0 60000 65536"/>
              <a:gd name="T13" fmla="*/ 0 60000 65536"/>
              <a:gd name="T14" fmla="*/ 0 60000 65536"/>
              <a:gd name="T15" fmla="*/ 0 w 9829800"/>
              <a:gd name="T16" fmla="*/ 0 h 5509842"/>
              <a:gd name="T17" fmla="*/ 9829800 w 9829800"/>
              <a:gd name="T18" fmla="*/ 5509842 h 5509842"/>
            </a:gdLst>
            <a:ahLst/>
            <a:cxnLst>
              <a:cxn ang="T10">
                <a:pos x="T0" y="T1"/>
              </a:cxn>
              <a:cxn ang="T11">
                <a:pos x="T2" y="T3"/>
              </a:cxn>
              <a:cxn ang="T12">
                <a:pos x="T4" y="T5"/>
              </a:cxn>
              <a:cxn ang="T13">
                <a:pos x="T6" y="T7"/>
              </a:cxn>
              <a:cxn ang="T14">
                <a:pos x="T8" y="T9"/>
              </a:cxn>
            </a:cxnLst>
            <a:rect l="T15" t="T16" r="T17" b="T18"/>
            <a:pathLst>
              <a:path w="9829800" h="5509842">
                <a:moveTo>
                  <a:pt x="0" y="0"/>
                </a:moveTo>
                <a:lnTo>
                  <a:pt x="9829800" y="0"/>
                </a:lnTo>
                <a:lnTo>
                  <a:pt x="9829800" y="5509842"/>
                </a:lnTo>
                <a:lnTo>
                  <a:pt x="0" y="5509842"/>
                </a:lnTo>
                <a:lnTo>
                  <a:pt x="0" y="0"/>
                </a:lnTo>
                <a:close/>
              </a:path>
            </a:pathLst>
          </a:custGeom>
          <a:noFill/>
          <a:ln w="9525">
            <a:noFill/>
            <a:miter lim="800000"/>
            <a:headEnd/>
            <a:tailEnd/>
          </a:ln>
        </p:spPr>
        <p:txBody>
          <a:bodyPr lIns="92064" tIns="46033" rIns="92064" bIns="46033">
            <a:prstTxWarp prst="textNoShape">
              <a:avLst/>
            </a:prstTxWarp>
            <a:spAutoFit/>
          </a:bodyPr>
          <a:lstStyle/>
          <a:p>
            <a:pPr marL="457146" indent="-457146">
              <a:buClr>
                <a:srgbClr val="FFCE19"/>
              </a:buClr>
              <a:buSzPct val="84000"/>
              <a:buFont typeface="Wingdings" pitchFamily="-107" charset="2"/>
              <a:buChar char="u"/>
            </a:pPr>
            <a:endParaRPr lang="en-US" b="1" dirty="0">
              <a:solidFill>
                <a:schemeClr val="bg1"/>
              </a:solidFill>
              <a:latin typeface="Calisto MT" pitchFamily="-107" charset="0"/>
              <a:ea typeface="Calisto MT" pitchFamily="-107" charset="0"/>
              <a:cs typeface="Calisto MT" pitchFamily="-107" charset="0"/>
            </a:endParaRPr>
          </a:p>
        </p:txBody>
      </p:sp>
      <p:sp>
        <p:nvSpPr>
          <p:cNvPr id="17" name="Freeform 16"/>
          <p:cNvSpPr>
            <a:spLocks noChangeArrowheads="1"/>
          </p:cNvSpPr>
          <p:nvPr/>
        </p:nvSpPr>
        <p:spPr bwMode="auto">
          <a:xfrm>
            <a:off x="2298700" y="3115737"/>
            <a:ext cx="8382000" cy="493075"/>
          </a:xfrm>
          <a:custGeom>
            <a:avLst/>
            <a:gdLst>
              <a:gd name="connsiteX0" fmla="*/ 0 w 9829800"/>
              <a:gd name="connsiteY0" fmla="*/ 0 h 5509842"/>
              <a:gd name="connsiteX1" fmla="*/ 9829800 w 9829800"/>
              <a:gd name="connsiteY1" fmla="*/ 0 h 5509842"/>
              <a:gd name="connsiteX2" fmla="*/ 9829800 w 9829800"/>
              <a:gd name="connsiteY2" fmla="*/ 5509842 h 5509842"/>
              <a:gd name="connsiteX3" fmla="*/ 0 w 9829800"/>
              <a:gd name="connsiteY3" fmla="*/ 5509842 h 5509842"/>
              <a:gd name="connsiteX4" fmla="*/ 0 w 9829800"/>
              <a:gd name="connsiteY4" fmla="*/ 0 h 550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5509842">
                <a:moveTo>
                  <a:pt x="0" y="0"/>
                </a:moveTo>
                <a:lnTo>
                  <a:pt x="9829800" y="0"/>
                </a:lnTo>
                <a:lnTo>
                  <a:pt x="9829800" y="5509842"/>
                </a:lnTo>
                <a:lnTo>
                  <a:pt x="0" y="5509842"/>
                </a:lnTo>
                <a:lnTo>
                  <a:pt x="0" y="0"/>
                </a:lnTo>
                <a:close/>
              </a:path>
            </a:pathLst>
          </a:custGeom>
          <a:noFill/>
          <a:ln w="9525">
            <a:noFill/>
            <a:miter lim="800000"/>
            <a:headEnd/>
            <a:tailEnd/>
          </a:ln>
          <a:effectLst/>
        </p:spPr>
        <p:txBody>
          <a:bodyPr lIns="92064" tIns="46033" rIns="92064" bIns="46033">
            <a:prstTxWarp prst="textNoShape">
              <a:avLst/>
            </a:prstTxWarp>
            <a:spAutoFit/>
          </a:bodyPr>
          <a:lstStyle/>
          <a:p>
            <a:pPr marL="457146" indent="-457146">
              <a:buClr>
                <a:srgbClr val="FFCE19"/>
              </a:buClr>
              <a:buSzPct val="84000"/>
              <a:defRPr/>
            </a:pPr>
            <a:endParaRPr lang="en-US" b="1" dirty="0">
              <a:solidFill>
                <a:srgbClr val="FFFFFF"/>
              </a:solidFill>
              <a:latin typeface="Calisto MT" pitchFamily="-109" charset="0"/>
              <a:ea typeface="Calisto MT" pitchFamily="-109" charset="0"/>
              <a:cs typeface="Calisto MT" pitchFamily="-109" charset="0"/>
            </a:endParaRPr>
          </a:p>
          <a:p>
            <a:pPr marL="457146" indent="-457146">
              <a:buSzPct val="84000"/>
              <a:defRPr/>
            </a:pPr>
            <a:endParaRPr lang="en-US" sz="800" dirty="0">
              <a:solidFill>
                <a:srgbClr val="FFFF85"/>
              </a:solidFill>
              <a:latin typeface="Calisto MT" pitchFamily="-109" charset="0"/>
              <a:ea typeface="Calisto MT" pitchFamily="-109" charset="0"/>
              <a:cs typeface="Calisto MT" pitchFamily="-109" charset="0"/>
            </a:endParaRPr>
          </a:p>
        </p:txBody>
      </p:sp>
      <p:sp>
        <p:nvSpPr>
          <p:cNvPr id="115" name="Rectangle 114"/>
          <p:cNvSpPr/>
          <p:nvPr/>
        </p:nvSpPr>
        <p:spPr>
          <a:xfrm>
            <a:off x="1530350" y="6296692"/>
            <a:ext cx="5638800" cy="523208"/>
          </a:xfrm>
          <a:prstGeom prst="rect">
            <a:avLst/>
          </a:prstGeom>
        </p:spPr>
        <p:txBody>
          <a:bodyPr wrap="square" lIns="91429" tIns="45714" rIns="91429" bIns="45714">
            <a:spAutoFit/>
          </a:bodyPr>
          <a:lstStyle/>
          <a:p>
            <a:pPr marL="400003" indent="-400003">
              <a:tabLst>
                <a:tab pos="463495" algn="l"/>
              </a:tabLst>
            </a:pPr>
            <a:r>
              <a:rPr lang="en-US" sz="1600" b="1" cap="small" dirty="0">
                <a:effectLst>
                  <a:glow rad="139700">
                    <a:schemeClr val="bg2"/>
                  </a:glow>
                </a:effectLst>
                <a:latin typeface="Calisto MT"/>
                <a:cs typeface="Calisto MT"/>
              </a:rPr>
              <a:t>*</a:t>
            </a:r>
            <a:r>
              <a:rPr lang="en-US" sz="1200" b="1" cap="small" dirty="0">
                <a:effectLst>
                  <a:glow rad="139700">
                    <a:schemeClr val="bg2"/>
                  </a:glow>
                </a:effectLst>
                <a:latin typeface="Calisto MT"/>
                <a:cs typeface="Calisto MT"/>
              </a:rPr>
              <a:t>Learning or Attention </a:t>
            </a:r>
          </a:p>
          <a:p>
            <a:pPr marL="400003" indent="-400003">
              <a:tabLst>
                <a:tab pos="463495" algn="l"/>
              </a:tabLst>
            </a:pPr>
            <a:r>
              <a:rPr lang="en-US" sz="1200" b="1" cap="small" dirty="0">
                <a:effectLst>
                  <a:glow rad="139700">
                    <a:schemeClr val="bg2"/>
                  </a:glow>
                </a:effectLst>
                <a:latin typeface="Calisto MT"/>
                <a:cs typeface="Calisto MT"/>
              </a:rPr>
              <a:t>Disorder (</a:t>
            </a:r>
            <a:r>
              <a:rPr lang="en-US" sz="1200" b="1" dirty="0">
                <a:effectLst>
                  <a:glow rad="139700">
                    <a:schemeClr val="bg2"/>
                  </a:glow>
                </a:effectLst>
                <a:latin typeface="Calisto MT"/>
                <a:cs typeface="Calisto MT"/>
              </a:rPr>
              <a:t>e.g. ADHD</a:t>
            </a:r>
            <a:r>
              <a:rPr lang="en-US" sz="1200" b="1" cap="small" dirty="0">
                <a:effectLst>
                  <a:glow rad="139700">
                    <a:schemeClr val="bg2"/>
                  </a:glow>
                </a:effectLst>
                <a:latin typeface="Calisto MT"/>
                <a:cs typeface="Calisto MT"/>
              </a:rPr>
              <a:t>)</a:t>
            </a:r>
          </a:p>
        </p:txBody>
      </p:sp>
      <p:sp>
        <p:nvSpPr>
          <p:cNvPr id="55" name="Rectangle 54"/>
          <p:cNvSpPr/>
          <p:nvPr/>
        </p:nvSpPr>
        <p:spPr>
          <a:xfrm>
            <a:off x="7543800" y="6553201"/>
            <a:ext cx="3194050" cy="461653"/>
          </a:xfrm>
          <a:prstGeom prst="rect">
            <a:avLst/>
          </a:prstGeom>
        </p:spPr>
        <p:txBody>
          <a:bodyPr wrap="square" lIns="91429" tIns="45714" rIns="91429" bIns="45714">
            <a:spAutoFit/>
          </a:bodyPr>
          <a:lstStyle/>
          <a:p>
            <a:pPr marL="400003" indent="-400003">
              <a:tabLst>
                <a:tab pos="463495" algn="l"/>
              </a:tabLst>
            </a:pPr>
            <a:r>
              <a:rPr lang="en-US" sz="1200" b="1" cap="small" dirty="0">
                <a:effectLst>
                  <a:glow rad="139700">
                    <a:schemeClr val="bg2"/>
                  </a:glow>
                </a:effectLst>
                <a:latin typeface="Calisto MT"/>
                <a:cs typeface="Calisto MT"/>
              </a:rPr>
              <a:t>SWGS 6050: Oppression &amp; Social Justice</a:t>
            </a:r>
          </a:p>
        </p:txBody>
      </p:sp>
      <p:sp>
        <p:nvSpPr>
          <p:cNvPr id="67" name="Rectangle 66"/>
          <p:cNvSpPr/>
          <p:nvPr/>
        </p:nvSpPr>
        <p:spPr>
          <a:xfrm rot="17822406">
            <a:off x="2020875" y="1532234"/>
            <a:ext cx="3490521" cy="1967878"/>
          </a:xfrm>
          <a:prstGeom prst="rect">
            <a:avLst/>
          </a:prstGeom>
        </p:spPr>
        <p:txBody>
          <a:bodyPr spcFirstLastPara="1" wrap="square" lIns="91429" tIns="45714" rIns="91429" bIns="45714" numCol="1">
            <a:prstTxWarp prst="textArchUp">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0" cap="small" spc="460" dirty="0">
                <a:effectLst>
                  <a:glow rad="38100">
                    <a:schemeClr val="bg2"/>
                  </a:glow>
                </a:effectLst>
                <a:latin typeface="Calisto MT"/>
                <a:cs typeface="Calisto MT"/>
              </a:rPr>
              <a:t>Sexual Identity</a:t>
            </a:r>
          </a:p>
        </p:txBody>
      </p:sp>
      <p:sp>
        <p:nvSpPr>
          <p:cNvPr id="75" name="Rectangle 74"/>
          <p:cNvSpPr/>
          <p:nvPr/>
        </p:nvSpPr>
        <p:spPr>
          <a:xfrm rot="20535743">
            <a:off x="3155649" y="381570"/>
            <a:ext cx="4317718" cy="2353481"/>
          </a:xfrm>
          <a:prstGeom prst="rect">
            <a:avLst/>
          </a:prstGeom>
        </p:spPr>
        <p:txBody>
          <a:bodyPr spcFirstLastPara="1" wrap="square" lIns="91429" tIns="45714" rIns="91429" bIns="45714" numCol="1">
            <a:prstTxWarp prst="textArchUp">
              <a:avLst>
                <a:gd name="adj" fmla="val 10859601"/>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cap="small" spc="300" dirty="0">
                <a:effectLst>
                  <a:glow rad="38100">
                    <a:schemeClr val="bg2"/>
                  </a:glow>
                </a:effectLst>
                <a:latin typeface="Calisto MT"/>
                <a:cs typeface="Calisto MT"/>
              </a:rPr>
              <a:t>Race/Ethnicity</a:t>
            </a:r>
          </a:p>
        </p:txBody>
      </p:sp>
      <p:sp>
        <p:nvSpPr>
          <p:cNvPr id="76" name="Rectangle 75"/>
          <p:cNvSpPr/>
          <p:nvPr/>
        </p:nvSpPr>
        <p:spPr>
          <a:xfrm rot="1032966">
            <a:off x="5366128" y="369529"/>
            <a:ext cx="3460622" cy="1707142"/>
          </a:xfrm>
          <a:prstGeom prst="rect">
            <a:avLst/>
          </a:prstGeom>
        </p:spPr>
        <p:txBody>
          <a:bodyPr spcFirstLastPara="1" wrap="square" lIns="91429" tIns="45714" rIns="91429" bIns="45714" numCol="1">
            <a:prstTxWarp prst="textArchUp">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cap="small" spc="260" dirty="0">
                <a:effectLst>
                  <a:glow rad="38100">
                    <a:schemeClr val="bg2"/>
                  </a:glow>
                </a:effectLst>
                <a:latin typeface="Calisto MT"/>
                <a:cs typeface="Calisto MT"/>
              </a:rPr>
              <a:t>Sex/Gender</a:t>
            </a:r>
          </a:p>
        </p:txBody>
      </p:sp>
      <p:sp>
        <p:nvSpPr>
          <p:cNvPr id="77" name="Rectangle 76"/>
          <p:cNvSpPr/>
          <p:nvPr/>
        </p:nvSpPr>
        <p:spPr>
          <a:xfrm rot="3806739">
            <a:off x="5594632" y="1055348"/>
            <a:ext cx="4456308" cy="3603898"/>
          </a:xfrm>
          <a:prstGeom prst="rect">
            <a:avLst/>
          </a:prstGeom>
        </p:spPr>
        <p:txBody>
          <a:bodyPr spcFirstLastPara="1" wrap="square" lIns="91429" tIns="45714" rIns="91429" bIns="45714" numCol="1">
            <a:prstTxWarp prst="textArchUp">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500" cap="small" spc="80" dirty="0">
                <a:effectLst>
                  <a:glow rad="38100">
                    <a:schemeClr val="bg2"/>
                  </a:glow>
                </a:effectLst>
                <a:latin typeface="Calisto MT"/>
                <a:cs typeface="Calisto MT"/>
              </a:rPr>
              <a:t>Socioeconomic Status</a:t>
            </a:r>
          </a:p>
        </p:txBody>
      </p:sp>
      <p:sp>
        <p:nvSpPr>
          <p:cNvPr id="78" name="Rectangle 77"/>
          <p:cNvSpPr/>
          <p:nvPr/>
        </p:nvSpPr>
        <p:spPr>
          <a:xfrm rot="17636211">
            <a:off x="6527600" y="2952335"/>
            <a:ext cx="3775807" cy="2421531"/>
          </a:xfrm>
          <a:prstGeom prst="rect">
            <a:avLst/>
          </a:prstGeom>
        </p:spPr>
        <p:txBody>
          <a:bodyPr spcFirstLastPara="1" wrap="square" lIns="91429" tIns="45714" rIns="91429" bIns="45714" numCol="1">
            <a:prstTxWarp prst="textArchDown">
              <a:avLst>
                <a:gd name="adj" fmla="val 114536"/>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0" cap="small" spc="600" dirty="0">
                <a:effectLst>
                  <a:glow rad="38100">
                    <a:schemeClr val="bg2"/>
                  </a:glow>
                </a:effectLst>
                <a:latin typeface="Calisto MT"/>
                <a:cs typeface="Calisto MT"/>
              </a:rPr>
              <a:t>Native Origin</a:t>
            </a:r>
          </a:p>
        </p:txBody>
      </p:sp>
      <p:sp>
        <p:nvSpPr>
          <p:cNvPr id="79" name="Rectangle 78"/>
          <p:cNvSpPr/>
          <p:nvPr/>
        </p:nvSpPr>
        <p:spPr>
          <a:xfrm rot="20406904">
            <a:off x="3986217" y="2567250"/>
            <a:ext cx="5657360" cy="3971298"/>
          </a:xfrm>
          <a:prstGeom prst="rect">
            <a:avLst/>
          </a:prstGeom>
        </p:spPr>
        <p:txBody>
          <a:bodyPr spcFirstLastPara="1" wrap="square" lIns="91429" tIns="45714" rIns="91429" bIns="45714" numCol="1">
            <a:prstTxWarp prst="textArchDown">
              <a:avLst>
                <a:gd name="adj" fmla="val 21542735"/>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0" cap="small" spc="600" dirty="0">
                <a:effectLst>
                  <a:glow rad="38100">
                    <a:schemeClr val="bg2"/>
                  </a:glow>
                </a:effectLst>
                <a:latin typeface="Calisto MT"/>
                <a:cs typeface="Calisto MT"/>
              </a:rPr>
              <a:t>Language</a:t>
            </a:r>
          </a:p>
        </p:txBody>
      </p:sp>
      <p:sp>
        <p:nvSpPr>
          <p:cNvPr id="80" name="Rectangle 79"/>
          <p:cNvSpPr/>
          <p:nvPr/>
        </p:nvSpPr>
        <p:spPr>
          <a:xfrm rot="1154705">
            <a:off x="2464234" y="3737242"/>
            <a:ext cx="5618922" cy="2747414"/>
          </a:xfrm>
          <a:prstGeom prst="rect">
            <a:avLst/>
          </a:prstGeom>
        </p:spPr>
        <p:txBody>
          <a:bodyPr spcFirstLastPara="1" wrap="square" lIns="91429" tIns="45714" rIns="91429" bIns="45714" numCol="1">
            <a:prstTxWarp prst="textArchDown">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0" cap="small" spc="1020" dirty="0">
                <a:effectLst>
                  <a:glow rad="38100">
                    <a:schemeClr val="bg2"/>
                  </a:glow>
                </a:effectLst>
                <a:latin typeface="Calisto MT"/>
                <a:cs typeface="Calisto MT"/>
              </a:rPr>
              <a:t>Ability</a:t>
            </a:r>
          </a:p>
        </p:txBody>
      </p:sp>
      <p:sp>
        <p:nvSpPr>
          <p:cNvPr id="81" name="Rectangle 80"/>
          <p:cNvSpPr/>
          <p:nvPr/>
        </p:nvSpPr>
        <p:spPr>
          <a:xfrm rot="3849210">
            <a:off x="1904712" y="3415026"/>
            <a:ext cx="3442697" cy="1759913"/>
          </a:xfrm>
          <a:prstGeom prst="rect">
            <a:avLst/>
          </a:prstGeom>
        </p:spPr>
        <p:txBody>
          <a:bodyPr spcFirstLastPara="1" wrap="square" lIns="91429" tIns="45714" rIns="91429" bIns="45714" numCol="1">
            <a:prstTxWarp prst="textArchDown">
              <a:avLst/>
            </a:prstTxWarp>
            <a:spAutoFit/>
            <a:scene3d>
              <a:camera prst="orthographicFront"/>
              <a:lightRig rig="flood" dir="t"/>
            </a:scene3d>
            <a:sp3d extrusionH="57150" prstMaterial="powder">
              <a:bevelT w="38100" h="38100"/>
              <a:bevelB w="38100" h="38100"/>
            </a:sp3d>
          </a:bodyPr>
          <a:lstStyle/>
          <a:p>
            <a:pPr marL="400003" indent="-400003" algn="ctr">
              <a:tabLst>
                <a:tab pos="463495" algn="l"/>
              </a:tabLst>
            </a:pPr>
            <a:r>
              <a:rPr lang="en-US" sz="1600" b="1" kern="0" cap="small" spc="1290" dirty="0">
                <a:effectLst>
                  <a:glow rad="38100">
                    <a:schemeClr val="bg2"/>
                  </a:glow>
                </a:effectLst>
                <a:latin typeface="Calisto MT"/>
                <a:cs typeface="Calisto MT"/>
              </a:rPr>
              <a:t>Religion</a:t>
            </a:r>
          </a:p>
        </p:txBody>
      </p:sp>
      <p:sp>
        <p:nvSpPr>
          <p:cNvPr id="82" name="Rectangle 81"/>
          <p:cNvSpPr/>
          <p:nvPr/>
        </p:nvSpPr>
        <p:spPr>
          <a:xfrm rot="1323170">
            <a:off x="4231985" y="2046211"/>
            <a:ext cx="3651949" cy="2902119"/>
          </a:xfrm>
          <a:prstGeom prst="rect">
            <a:avLst/>
          </a:prstGeom>
        </p:spPr>
        <p:txBody>
          <a:bodyPr spcFirstLastPara="1" wrap="square" lIns="91429" tIns="45714" rIns="91429" bIns="45714" numCol="1">
            <a:prstTxWarp prst="textArchDown">
              <a:avLst>
                <a:gd name="adj" fmla="val 21476366"/>
              </a:avLst>
            </a:prstTxWarp>
            <a:spAutoFit/>
          </a:bodyPr>
          <a:lstStyle/>
          <a:p>
            <a:pPr marL="400003" indent="-400003" algn="ctr">
              <a:tabLst>
                <a:tab pos="463495" algn="l"/>
              </a:tabLst>
            </a:pPr>
            <a:r>
              <a:rPr lang="en-US" sz="1500" b="1" dirty="0">
                <a:effectLst>
                  <a:glow rad="12700">
                    <a:schemeClr val="bg2"/>
                  </a:glow>
                </a:effectLst>
                <a:latin typeface="Calisto MT"/>
                <a:cs typeface="Calisto MT"/>
              </a:rPr>
              <a:t>  Learning/</a:t>
            </a:r>
          </a:p>
          <a:p>
            <a:pPr marL="400003" indent="-400003" algn="ctr">
              <a:tabLst>
                <a:tab pos="463495" algn="l"/>
              </a:tabLst>
            </a:pPr>
            <a:r>
              <a:rPr lang="en-US" sz="1500" b="1" dirty="0">
                <a:effectLst>
                  <a:glow rad="12700">
                    <a:schemeClr val="bg2"/>
                  </a:glow>
                </a:effectLst>
                <a:latin typeface="Calisto MT"/>
                <a:cs typeface="Calisto MT"/>
              </a:rPr>
              <a:t>Attention*</a:t>
            </a:r>
          </a:p>
        </p:txBody>
      </p:sp>
      <p:sp>
        <p:nvSpPr>
          <p:cNvPr id="83" name="Rectangle 82"/>
          <p:cNvSpPr/>
          <p:nvPr/>
        </p:nvSpPr>
        <p:spPr>
          <a:xfrm rot="20370133">
            <a:off x="5220343" y="4090855"/>
            <a:ext cx="3422089" cy="1682319"/>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050" b="1" kern="0" spc="120" dirty="0">
                <a:effectLst>
                  <a:glow rad="25400">
                    <a:schemeClr val="bg2"/>
                  </a:glow>
                </a:effectLst>
                <a:latin typeface="Calisto MT"/>
                <a:cs typeface="Calisto MT"/>
              </a:rPr>
              <a:t>Foreign/Minimal </a:t>
            </a:r>
          </a:p>
          <a:p>
            <a:pPr marL="400003" indent="-400003" algn="ctr">
              <a:tabLst>
                <a:tab pos="463495" algn="l"/>
              </a:tabLst>
            </a:pPr>
            <a:r>
              <a:rPr lang="en-US" sz="1050" b="1" kern="0" spc="120" dirty="0">
                <a:effectLst>
                  <a:glow rad="25400">
                    <a:schemeClr val="bg2"/>
                  </a:glow>
                </a:effectLst>
                <a:latin typeface="Calisto MT"/>
                <a:cs typeface="Calisto MT"/>
              </a:rPr>
              <a:t>English Speaking Ability</a:t>
            </a:r>
          </a:p>
        </p:txBody>
      </p:sp>
      <p:sp>
        <p:nvSpPr>
          <p:cNvPr id="84" name="Rectangle 83"/>
          <p:cNvSpPr/>
          <p:nvPr/>
        </p:nvSpPr>
        <p:spPr>
          <a:xfrm rot="20437020">
            <a:off x="5303824" y="4416364"/>
            <a:ext cx="3501228" cy="1793692"/>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900" b="1" kern="0" spc="140" dirty="0">
                <a:effectLst>
                  <a:glow rad="25400">
                    <a:schemeClr val="bg2"/>
                  </a:glow>
                </a:effectLst>
                <a:latin typeface="Calisto MT"/>
                <a:cs typeface="Calisto MT"/>
              </a:rPr>
              <a:t>No English Speaking Ability</a:t>
            </a:r>
          </a:p>
        </p:txBody>
      </p:sp>
      <p:sp>
        <p:nvSpPr>
          <p:cNvPr id="97" name="Rectangle 96"/>
          <p:cNvSpPr/>
          <p:nvPr/>
        </p:nvSpPr>
        <p:spPr>
          <a:xfrm rot="17652359">
            <a:off x="3978007" y="2606951"/>
            <a:ext cx="1490206" cy="469048"/>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500" b="1" dirty="0">
                <a:effectLst>
                  <a:glow rad="25400">
                    <a:schemeClr val="bg2"/>
                  </a:glow>
                </a:effectLst>
                <a:latin typeface="Calisto MT"/>
                <a:cs typeface="Calisto MT"/>
              </a:rPr>
              <a:t>Gay/Lesbian</a:t>
            </a:r>
          </a:p>
        </p:txBody>
      </p:sp>
      <p:sp>
        <p:nvSpPr>
          <p:cNvPr id="98" name="Rectangle 97"/>
          <p:cNvSpPr/>
          <p:nvPr/>
        </p:nvSpPr>
        <p:spPr>
          <a:xfrm rot="17689115">
            <a:off x="3628416" y="2262066"/>
            <a:ext cx="1514813" cy="876122"/>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400" b="1" kern="0" spc="320" dirty="0">
                <a:effectLst>
                  <a:glow rad="12700">
                    <a:schemeClr val="bg2"/>
                  </a:glow>
                </a:effectLst>
                <a:latin typeface="Calisto MT"/>
                <a:cs typeface="Calisto MT"/>
              </a:rPr>
              <a:t>Bisexual</a:t>
            </a:r>
          </a:p>
        </p:txBody>
      </p:sp>
      <p:sp>
        <p:nvSpPr>
          <p:cNvPr id="99" name="Rectangle 98"/>
          <p:cNvSpPr/>
          <p:nvPr/>
        </p:nvSpPr>
        <p:spPr>
          <a:xfrm rot="1146569">
            <a:off x="5638052" y="1836119"/>
            <a:ext cx="1900979" cy="1165832"/>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600" b="1" kern="0" spc="290" dirty="0">
                <a:effectLst>
                  <a:glow rad="25400">
                    <a:schemeClr val="bg2"/>
                  </a:glow>
                </a:effectLst>
                <a:latin typeface="Calisto MT"/>
                <a:cs typeface="Calisto MT"/>
              </a:rPr>
              <a:t>Female</a:t>
            </a:r>
          </a:p>
        </p:txBody>
      </p:sp>
      <p:sp>
        <p:nvSpPr>
          <p:cNvPr id="101" name="Rectangle 100"/>
          <p:cNvSpPr/>
          <p:nvPr/>
        </p:nvSpPr>
        <p:spPr>
          <a:xfrm rot="17625283">
            <a:off x="3102817" y="2103979"/>
            <a:ext cx="1643019" cy="831010"/>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200" b="1" kern="0" spc="410" dirty="0">
                <a:effectLst>
                  <a:glow rad="25400">
                    <a:schemeClr val="bg2"/>
                  </a:glow>
                </a:effectLst>
                <a:latin typeface="Calisto MT"/>
                <a:cs typeface="Calisto MT"/>
              </a:rPr>
              <a:t>Asexual</a:t>
            </a:r>
          </a:p>
        </p:txBody>
      </p:sp>
      <p:sp>
        <p:nvSpPr>
          <p:cNvPr id="102" name="Rectangle 101"/>
          <p:cNvSpPr/>
          <p:nvPr/>
        </p:nvSpPr>
        <p:spPr>
          <a:xfrm rot="3799349">
            <a:off x="3918475" y="3420596"/>
            <a:ext cx="1824317" cy="885453"/>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600" b="1" kern="0" spc="190" dirty="0">
                <a:effectLst>
                  <a:glow rad="25400">
                    <a:schemeClr val="bg2"/>
                  </a:glow>
                </a:effectLst>
                <a:latin typeface="Calisto MT"/>
                <a:cs typeface="Calisto MT"/>
              </a:rPr>
              <a:t>Agnostic</a:t>
            </a:r>
          </a:p>
        </p:txBody>
      </p:sp>
      <p:sp>
        <p:nvSpPr>
          <p:cNvPr id="103" name="Rectangle 102"/>
          <p:cNvSpPr/>
          <p:nvPr/>
        </p:nvSpPr>
        <p:spPr>
          <a:xfrm rot="4009503">
            <a:off x="3469332" y="3657348"/>
            <a:ext cx="1536478" cy="715665"/>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400" b="1" kern="0" spc="400" dirty="0">
                <a:effectLst>
                  <a:glow rad="25400">
                    <a:schemeClr val="bg2"/>
                  </a:glow>
                </a:effectLst>
                <a:latin typeface="Calisto MT"/>
                <a:cs typeface="Calisto MT"/>
              </a:rPr>
              <a:t>Jewish</a:t>
            </a:r>
          </a:p>
        </p:txBody>
      </p:sp>
      <p:sp>
        <p:nvSpPr>
          <p:cNvPr id="104" name="Rectangle 103"/>
          <p:cNvSpPr/>
          <p:nvPr/>
        </p:nvSpPr>
        <p:spPr>
          <a:xfrm rot="4051170">
            <a:off x="2946605" y="3894257"/>
            <a:ext cx="1719678" cy="572651"/>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kern="0" spc="100" dirty="0">
                <a:effectLst>
                  <a:glow rad="12700">
                    <a:schemeClr val="bg2"/>
                  </a:glow>
                </a:effectLst>
                <a:latin typeface="Calisto MT"/>
                <a:cs typeface="Calisto MT"/>
              </a:rPr>
              <a:t>Muslim, Hindu, or </a:t>
            </a:r>
          </a:p>
          <a:p>
            <a:pPr marL="400003" indent="-400003" algn="ctr">
              <a:tabLst>
                <a:tab pos="463495" algn="l"/>
              </a:tabLst>
            </a:pPr>
            <a:r>
              <a:rPr lang="en-US" sz="1200" b="1" kern="0" spc="100" dirty="0">
                <a:effectLst>
                  <a:glow rad="12700">
                    <a:schemeClr val="bg2"/>
                  </a:glow>
                </a:effectLst>
                <a:latin typeface="Calisto MT"/>
                <a:cs typeface="Calisto MT"/>
              </a:rPr>
              <a:t>Atheist</a:t>
            </a:r>
          </a:p>
        </p:txBody>
      </p:sp>
      <p:sp>
        <p:nvSpPr>
          <p:cNvPr id="106" name="Rectangle 105"/>
          <p:cNvSpPr/>
          <p:nvPr/>
        </p:nvSpPr>
        <p:spPr>
          <a:xfrm rot="4043477">
            <a:off x="2654086" y="3439316"/>
            <a:ext cx="2384700" cy="1562159"/>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kern="0" spc="420" dirty="0">
                <a:effectLst>
                  <a:glow rad="12700">
                    <a:schemeClr val="bg2"/>
                  </a:glow>
                </a:effectLst>
                <a:latin typeface="Calisto MT"/>
                <a:cs typeface="Calisto MT"/>
              </a:rPr>
              <a:t>Other</a:t>
            </a:r>
          </a:p>
        </p:txBody>
      </p:sp>
      <p:sp>
        <p:nvSpPr>
          <p:cNvPr id="107" name="Rectangle 106"/>
          <p:cNvSpPr/>
          <p:nvPr/>
        </p:nvSpPr>
        <p:spPr>
          <a:xfrm rot="1069087">
            <a:off x="3644234" y="4720833"/>
            <a:ext cx="3197382" cy="1482708"/>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050" b="1" kern="0" spc="300" dirty="0">
                <a:effectLst>
                  <a:glow rad="25400">
                    <a:schemeClr val="bg2"/>
                  </a:glow>
                </a:effectLst>
                <a:latin typeface="Calisto MT"/>
                <a:cs typeface="Calisto MT"/>
              </a:rPr>
              <a:t>Physical Disability</a:t>
            </a:r>
          </a:p>
        </p:txBody>
      </p:sp>
      <p:sp>
        <p:nvSpPr>
          <p:cNvPr id="108" name="Rectangle 107"/>
          <p:cNvSpPr/>
          <p:nvPr/>
        </p:nvSpPr>
        <p:spPr>
          <a:xfrm rot="1167086">
            <a:off x="3974380" y="4890029"/>
            <a:ext cx="2532863" cy="963710"/>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kern="0" spc="100" dirty="0">
                <a:effectLst>
                  <a:glow rad="25400">
                    <a:schemeClr val="bg2"/>
                  </a:glow>
                </a:effectLst>
                <a:latin typeface="Calisto MT"/>
                <a:cs typeface="Calisto MT"/>
              </a:rPr>
              <a:t>Mental/Psych Disability</a:t>
            </a:r>
          </a:p>
        </p:txBody>
      </p:sp>
      <p:sp>
        <p:nvSpPr>
          <p:cNvPr id="110" name="Rectangle 109"/>
          <p:cNvSpPr/>
          <p:nvPr/>
        </p:nvSpPr>
        <p:spPr>
          <a:xfrm rot="1246605">
            <a:off x="4250694" y="4271320"/>
            <a:ext cx="2392211" cy="1204737"/>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300" b="1" kern="0" spc="60" dirty="0">
                <a:effectLst>
                  <a:glow rad="12700">
                    <a:schemeClr val="bg2"/>
                  </a:glow>
                </a:effectLst>
                <a:latin typeface="Calisto MT"/>
                <a:cs typeface="Calisto MT"/>
              </a:rPr>
              <a:t>Sensory Disability</a:t>
            </a:r>
          </a:p>
        </p:txBody>
      </p:sp>
      <p:sp>
        <p:nvSpPr>
          <p:cNvPr id="111" name="Rectangle 110"/>
          <p:cNvSpPr/>
          <p:nvPr/>
        </p:nvSpPr>
        <p:spPr>
          <a:xfrm rot="20294635">
            <a:off x="5671443" y="3998102"/>
            <a:ext cx="1943404" cy="860838"/>
          </a:xfrm>
          <a:prstGeom prst="rect">
            <a:avLst/>
          </a:prstGeom>
        </p:spPr>
        <p:txBody>
          <a:bodyPr spcFirstLastPara="1" wrap="square" lIns="91429" tIns="45714" rIns="91429" bIns="45714" numCol="1">
            <a:prstTxWarp prst="textArchDown">
              <a:avLst>
                <a:gd name="adj" fmla="val 225684"/>
              </a:avLst>
            </a:prstTxWarp>
            <a:spAutoFit/>
          </a:bodyPr>
          <a:lstStyle/>
          <a:p>
            <a:pPr marL="400003" indent="-400003" algn="ctr">
              <a:tabLst>
                <a:tab pos="463495" algn="l"/>
              </a:tabLst>
            </a:pPr>
            <a:r>
              <a:rPr lang="en-US" sz="1300" b="1" dirty="0">
                <a:effectLst>
                  <a:glow rad="25400">
                    <a:schemeClr val="bg2"/>
                  </a:glow>
                </a:effectLst>
                <a:latin typeface="Calisto MT"/>
                <a:cs typeface="Calisto MT"/>
              </a:rPr>
              <a:t>Foreign/ </a:t>
            </a:r>
          </a:p>
          <a:p>
            <a:pPr marL="400003" indent="-400003" algn="ctr">
              <a:tabLst>
                <a:tab pos="463495" algn="l"/>
              </a:tabLst>
            </a:pPr>
            <a:r>
              <a:rPr lang="en-US" sz="1300" b="1" dirty="0">
                <a:effectLst>
                  <a:glow rad="25400">
                    <a:schemeClr val="bg2"/>
                  </a:glow>
                </a:effectLst>
                <a:latin typeface="Calisto MT"/>
                <a:cs typeface="Calisto MT"/>
              </a:rPr>
              <a:t>Fluent in English</a:t>
            </a:r>
          </a:p>
        </p:txBody>
      </p:sp>
      <p:sp>
        <p:nvSpPr>
          <p:cNvPr id="113" name="Rectangle 112"/>
          <p:cNvSpPr/>
          <p:nvPr/>
        </p:nvSpPr>
        <p:spPr>
          <a:xfrm rot="4021414">
            <a:off x="6642299" y="2603448"/>
            <a:ext cx="1460334" cy="663964"/>
          </a:xfrm>
          <a:prstGeom prst="rect">
            <a:avLst/>
          </a:prstGeom>
        </p:spPr>
        <p:txBody>
          <a:bodyPr spcFirstLastPara="1" wrap="square" lIns="91429" tIns="45714" rIns="91429" bIns="45714" numCol="1">
            <a:prstTxWarp prst="textArchUp">
              <a:avLst>
                <a:gd name="adj" fmla="val 12045916"/>
              </a:avLst>
            </a:prstTxWarp>
            <a:spAutoFit/>
          </a:bodyPr>
          <a:lstStyle/>
          <a:p>
            <a:pPr marL="400003" indent="-400003" algn="ctr">
              <a:tabLst>
                <a:tab pos="463495" algn="l"/>
              </a:tabLst>
            </a:pPr>
            <a:r>
              <a:rPr lang="en-US" sz="1300" b="1" kern="0" spc="40" dirty="0">
                <a:effectLst>
                  <a:glow rad="12700">
                    <a:schemeClr val="bg2"/>
                  </a:glow>
                </a:effectLst>
                <a:latin typeface="Calisto MT"/>
                <a:cs typeface="Calisto MT"/>
              </a:rPr>
              <a:t>Upper-Middle</a:t>
            </a:r>
          </a:p>
          <a:p>
            <a:pPr marL="400003" indent="-400003" algn="ctr">
              <a:tabLst>
                <a:tab pos="463495" algn="l"/>
              </a:tabLst>
            </a:pPr>
            <a:r>
              <a:rPr lang="en-US" sz="1300" b="1" kern="0" spc="40" dirty="0">
                <a:effectLst>
                  <a:glow rad="12700">
                    <a:schemeClr val="bg2"/>
                  </a:glow>
                </a:effectLst>
                <a:latin typeface="Calisto MT"/>
                <a:cs typeface="Calisto MT"/>
              </a:rPr>
              <a:t>Class</a:t>
            </a:r>
          </a:p>
        </p:txBody>
      </p:sp>
      <p:sp>
        <p:nvSpPr>
          <p:cNvPr id="114" name="Rectangle 113"/>
          <p:cNvSpPr/>
          <p:nvPr/>
        </p:nvSpPr>
        <p:spPr>
          <a:xfrm rot="3906393">
            <a:off x="7541863" y="1967865"/>
            <a:ext cx="2356359" cy="850516"/>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000" b="1" kern="0" spc="170" dirty="0">
                <a:effectLst>
                  <a:glow rad="12700">
                    <a:schemeClr val="bg2"/>
                  </a:glow>
                </a:effectLst>
                <a:latin typeface="Calisto MT"/>
                <a:cs typeface="Calisto MT"/>
              </a:rPr>
              <a:t>Non-working Poor (Welfare)</a:t>
            </a:r>
          </a:p>
        </p:txBody>
      </p:sp>
      <p:sp>
        <p:nvSpPr>
          <p:cNvPr id="116" name="Rectangle 115"/>
          <p:cNvSpPr/>
          <p:nvPr/>
        </p:nvSpPr>
        <p:spPr>
          <a:xfrm rot="4090174">
            <a:off x="6993446" y="2307679"/>
            <a:ext cx="1814131" cy="862683"/>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200" b="1" kern="0" spc="230" dirty="0">
                <a:effectLst>
                  <a:glow rad="25400">
                    <a:schemeClr val="bg2"/>
                  </a:glow>
                </a:effectLst>
                <a:latin typeface="Calisto MT"/>
                <a:cs typeface="Calisto MT"/>
              </a:rPr>
              <a:t>Middle Class</a:t>
            </a:r>
          </a:p>
        </p:txBody>
      </p:sp>
      <p:sp>
        <p:nvSpPr>
          <p:cNvPr id="117" name="Rectangle 116"/>
          <p:cNvSpPr/>
          <p:nvPr/>
        </p:nvSpPr>
        <p:spPr>
          <a:xfrm rot="4014343">
            <a:off x="7488191" y="2220503"/>
            <a:ext cx="1930613" cy="630009"/>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050" b="1" dirty="0">
                <a:effectLst>
                  <a:glow rad="12700">
                    <a:schemeClr val="bg2"/>
                  </a:glow>
                </a:effectLst>
                <a:latin typeface="Calisto MT"/>
                <a:cs typeface="Calisto MT"/>
              </a:rPr>
              <a:t>Lower </a:t>
            </a:r>
            <a:r>
              <a:rPr lang="en-US" sz="1100" b="1" dirty="0">
                <a:effectLst>
                  <a:glow rad="12700">
                    <a:schemeClr val="bg2"/>
                  </a:glow>
                </a:effectLst>
                <a:latin typeface="Calisto MT"/>
                <a:cs typeface="Calisto MT"/>
              </a:rPr>
              <a:t>Class</a:t>
            </a:r>
            <a:r>
              <a:rPr lang="en-US" sz="1050" b="1" dirty="0">
                <a:effectLst>
                  <a:glow rad="12700">
                    <a:schemeClr val="bg2"/>
                  </a:glow>
                </a:effectLst>
                <a:latin typeface="Calisto MT"/>
                <a:cs typeface="Calisto MT"/>
              </a:rPr>
              <a:t> (Working Poor)</a:t>
            </a:r>
          </a:p>
        </p:txBody>
      </p:sp>
      <p:sp>
        <p:nvSpPr>
          <p:cNvPr id="118" name="Rectangle 117"/>
          <p:cNvSpPr/>
          <p:nvPr/>
        </p:nvSpPr>
        <p:spPr>
          <a:xfrm rot="17657852">
            <a:off x="7082661" y="3826467"/>
            <a:ext cx="1892772" cy="544715"/>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kern="0" spc="100" dirty="0">
                <a:effectLst>
                  <a:glow rad="12700">
                    <a:schemeClr val="bg2"/>
                  </a:glow>
                </a:effectLst>
                <a:latin typeface="Calisto MT"/>
                <a:cs typeface="Calisto MT"/>
              </a:rPr>
              <a:t>British/European </a:t>
            </a:r>
          </a:p>
          <a:p>
            <a:pPr marL="400003" indent="-400003" algn="ctr">
              <a:tabLst>
                <a:tab pos="463495" algn="l"/>
              </a:tabLst>
            </a:pPr>
            <a:r>
              <a:rPr lang="en-US" sz="1200" b="1" kern="0" spc="100" dirty="0">
                <a:effectLst>
                  <a:glow rad="12700">
                    <a:schemeClr val="bg2"/>
                  </a:glow>
                </a:effectLst>
                <a:latin typeface="Calisto MT"/>
                <a:cs typeface="Calisto MT"/>
              </a:rPr>
              <a:t>Born</a:t>
            </a:r>
          </a:p>
        </p:txBody>
      </p:sp>
      <p:sp>
        <p:nvSpPr>
          <p:cNvPr id="119" name="Rectangle 118"/>
          <p:cNvSpPr/>
          <p:nvPr/>
        </p:nvSpPr>
        <p:spPr>
          <a:xfrm rot="17777512">
            <a:off x="7675439" y="4100427"/>
            <a:ext cx="2306178" cy="681546"/>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000" b="1" kern="0" spc="150" dirty="0">
                <a:effectLst>
                  <a:glow rad="12700">
                    <a:schemeClr val="bg2"/>
                  </a:glow>
                </a:effectLst>
                <a:latin typeface="Calisto MT"/>
                <a:cs typeface="Calisto MT"/>
              </a:rPr>
              <a:t>African/Asian-Pacific Born</a:t>
            </a:r>
          </a:p>
        </p:txBody>
      </p:sp>
      <p:sp>
        <p:nvSpPr>
          <p:cNvPr id="120" name="Rectangle 119"/>
          <p:cNvSpPr/>
          <p:nvPr/>
        </p:nvSpPr>
        <p:spPr>
          <a:xfrm rot="17608555">
            <a:off x="5309887" y="2141553"/>
            <a:ext cx="3942862" cy="3198274"/>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100" b="1" kern="0" spc="100" dirty="0">
                <a:effectLst>
                  <a:glow rad="25400">
                    <a:schemeClr val="bg2"/>
                  </a:glow>
                </a:effectLst>
                <a:latin typeface="Calisto MT"/>
                <a:cs typeface="Calisto MT"/>
              </a:rPr>
              <a:t>Central/South-American</a:t>
            </a:r>
          </a:p>
          <a:p>
            <a:pPr marL="400003" indent="-400003" algn="ctr">
              <a:tabLst>
                <a:tab pos="463495" algn="l"/>
              </a:tabLst>
            </a:pPr>
            <a:r>
              <a:rPr lang="en-US" sz="1100" b="1" kern="0" spc="100" dirty="0">
                <a:effectLst>
                  <a:glow rad="25400">
                    <a:schemeClr val="bg2"/>
                  </a:glow>
                </a:effectLst>
                <a:latin typeface="Calisto MT"/>
                <a:cs typeface="Calisto MT"/>
              </a:rPr>
              <a:t> Born</a:t>
            </a:r>
          </a:p>
        </p:txBody>
      </p:sp>
      <p:sp>
        <p:nvSpPr>
          <p:cNvPr id="121" name="Rectangle 120"/>
          <p:cNvSpPr/>
          <p:nvPr/>
        </p:nvSpPr>
        <p:spPr>
          <a:xfrm rot="17658986">
            <a:off x="6786863" y="3680281"/>
            <a:ext cx="1518423" cy="461653"/>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dirty="0">
                <a:effectLst>
                  <a:glow rad="12700">
                    <a:schemeClr val="bg2"/>
                  </a:glow>
                </a:effectLst>
                <a:latin typeface="Calisto MT"/>
                <a:cs typeface="Calisto MT"/>
              </a:rPr>
              <a:t>North American </a:t>
            </a:r>
          </a:p>
          <a:p>
            <a:pPr marL="400003" indent="-400003" algn="ctr">
              <a:tabLst>
                <a:tab pos="463495" algn="l"/>
              </a:tabLst>
            </a:pPr>
            <a:r>
              <a:rPr lang="en-US" sz="1200" b="1" dirty="0">
                <a:effectLst>
                  <a:glow rad="12700">
                    <a:schemeClr val="bg2"/>
                  </a:glow>
                </a:effectLst>
                <a:latin typeface="Calisto MT"/>
                <a:cs typeface="Calisto MT"/>
              </a:rPr>
              <a:t>(non-U.S.) Born</a:t>
            </a:r>
          </a:p>
        </p:txBody>
      </p:sp>
      <p:sp>
        <p:nvSpPr>
          <p:cNvPr id="123" name="Rectangle 122"/>
          <p:cNvSpPr/>
          <p:nvPr/>
        </p:nvSpPr>
        <p:spPr>
          <a:xfrm rot="1137426">
            <a:off x="5246464" y="1392879"/>
            <a:ext cx="2737242" cy="1898138"/>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400" b="1" kern="0" spc="190" dirty="0">
                <a:effectLst>
                  <a:glow rad="25400">
                    <a:schemeClr val="bg2"/>
                  </a:glow>
                </a:effectLst>
                <a:latin typeface="Calisto MT"/>
                <a:cs typeface="Calisto MT"/>
              </a:rPr>
              <a:t>Transgender</a:t>
            </a:r>
          </a:p>
        </p:txBody>
      </p:sp>
      <p:sp>
        <p:nvSpPr>
          <p:cNvPr id="124" name="Rectangle 123"/>
          <p:cNvSpPr/>
          <p:nvPr/>
        </p:nvSpPr>
        <p:spPr>
          <a:xfrm rot="1202533">
            <a:off x="5371471" y="986303"/>
            <a:ext cx="2780152" cy="2043999"/>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200" b="1" kern="0" spc="300" dirty="0">
                <a:effectLst>
                  <a:glow rad="25400">
                    <a:schemeClr val="bg2"/>
                  </a:glow>
                </a:effectLst>
                <a:latin typeface="Calisto MT"/>
                <a:cs typeface="Calisto MT"/>
              </a:rPr>
              <a:t>Intersex</a:t>
            </a:r>
          </a:p>
        </p:txBody>
      </p:sp>
      <p:sp>
        <p:nvSpPr>
          <p:cNvPr id="125" name="Rectangle 124"/>
          <p:cNvSpPr/>
          <p:nvPr/>
        </p:nvSpPr>
        <p:spPr>
          <a:xfrm rot="20384746">
            <a:off x="4713059" y="2002005"/>
            <a:ext cx="2161127" cy="1567794"/>
          </a:xfrm>
          <a:prstGeom prst="rect">
            <a:avLst/>
          </a:prstGeom>
        </p:spPr>
        <p:txBody>
          <a:bodyPr spcFirstLastPara="1" wrap="square" lIns="91429" tIns="45714" rIns="91429" bIns="45714" numCol="1">
            <a:prstTxWarp prst="textArchUp">
              <a:avLst>
                <a:gd name="adj" fmla="val 11022368"/>
              </a:avLst>
            </a:prstTxWarp>
            <a:spAutoFit/>
          </a:bodyPr>
          <a:lstStyle/>
          <a:p>
            <a:pPr marL="400003" indent="-400003" algn="ctr">
              <a:tabLst>
                <a:tab pos="463495" algn="l"/>
              </a:tabLst>
            </a:pPr>
            <a:r>
              <a:rPr lang="en-US" sz="1400" b="1" kern="0" spc="200" dirty="0">
                <a:effectLst>
                  <a:glow rad="25400">
                    <a:schemeClr val="bg2"/>
                  </a:glow>
                </a:effectLst>
                <a:latin typeface="Calisto MT"/>
                <a:cs typeface="Calisto MT"/>
              </a:rPr>
              <a:t> African-</a:t>
            </a:r>
          </a:p>
          <a:p>
            <a:pPr marL="400003" indent="-400003" algn="ctr">
              <a:tabLst>
                <a:tab pos="463495" algn="l"/>
              </a:tabLst>
            </a:pPr>
            <a:r>
              <a:rPr lang="en-US" sz="1400" b="1" kern="0" spc="200" dirty="0">
                <a:effectLst>
                  <a:glow rad="25400">
                    <a:schemeClr val="bg2"/>
                  </a:glow>
                </a:effectLst>
                <a:latin typeface="Calisto MT"/>
                <a:cs typeface="Calisto MT"/>
              </a:rPr>
              <a:t>American</a:t>
            </a:r>
          </a:p>
        </p:txBody>
      </p:sp>
      <p:sp>
        <p:nvSpPr>
          <p:cNvPr id="127" name="Rectangle 126"/>
          <p:cNvSpPr/>
          <p:nvPr/>
        </p:nvSpPr>
        <p:spPr>
          <a:xfrm rot="20461832">
            <a:off x="4423195" y="1402746"/>
            <a:ext cx="2107772" cy="885759"/>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200" b="1" kern="0" spc="160" dirty="0">
                <a:effectLst>
                  <a:glow rad="12700">
                    <a:schemeClr val="bg2"/>
                  </a:glow>
                </a:effectLst>
                <a:latin typeface="Calisto MT"/>
                <a:cs typeface="Calisto MT"/>
              </a:rPr>
              <a:t>Asian-American</a:t>
            </a:r>
          </a:p>
        </p:txBody>
      </p:sp>
      <p:sp>
        <p:nvSpPr>
          <p:cNvPr id="128" name="Rectangle 127"/>
          <p:cNvSpPr/>
          <p:nvPr/>
        </p:nvSpPr>
        <p:spPr>
          <a:xfrm rot="20510601">
            <a:off x="3905580" y="996937"/>
            <a:ext cx="3030431" cy="1473822"/>
          </a:xfrm>
          <a:prstGeom prst="rect">
            <a:avLst/>
          </a:prstGeom>
        </p:spPr>
        <p:txBody>
          <a:bodyPr spcFirstLastPara="1" wrap="square" lIns="91429" tIns="45714" rIns="91429" bIns="45714" numCol="1">
            <a:prstTxWarp prst="textArchUp">
              <a:avLst>
                <a:gd name="adj" fmla="val 10816590"/>
              </a:avLst>
            </a:prstTxWarp>
            <a:spAutoFit/>
          </a:bodyPr>
          <a:lstStyle/>
          <a:p>
            <a:pPr marL="400003" indent="-400003" algn="ctr">
              <a:tabLst>
                <a:tab pos="463495" algn="l"/>
              </a:tabLst>
            </a:pPr>
            <a:r>
              <a:rPr lang="en-US" sz="1050" b="1" kern="0" spc="100" dirty="0">
                <a:effectLst>
                  <a:glow rad="12700">
                    <a:schemeClr val="bg2"/>
                  </a:glow>
                </a:effectLst>
                <a:latin typeface="Calisto MT"/>
                <a:cs typeface="Calisto MT"/>
              </a:rPr>
              <a:t>Hispanic/Native American</a:t>
            </a:r>
          </a:p>
        </p:txBody>
      </p:sp>
      <p:sp>
        <p:nvSpPr>
          <p:cNvPr id="129" name="Rectangle 128"/>
          <p:cNvSpPr/>
          <p:nvPr/>
        </p:nvSpPr>
        <p:spPr>
          <a:xfrm rot="20478639">
            <a:off x="3714985" y="687782"/>
            <a:ext cx="3086768" cy="1341722"/>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100" b="1" kern="0" spc="160" dirty="0">
                <a:effectLst>
                  <a:glow rad="12700">
                    <a:schemeClr val="bg2"/>
                  </a:glow>
                </a:effectLst>
                <a:latin typeface="Calisto MT"/>
                <a:cs typeface="Calisto MT"/>
              </a:rPr>
              <a:t>Other (Bi/Multi-racial)</a:t>
            </a:r>
          </a:p>
        </p:txBody>
      </p:sp>
      <p:sp>
        <p:nvSpPr>
          <p:cNvPr id="141" name="Rectangle 140"/>
          <p:cNvSpPr/>
          <p:nvPr/>
        </p:nvSpPr>
        <p:spPr>
          <a:xfrm rot="20282350">
            <a:off x="5464340" y="4053158"/>
            <a:ext cx="2762194" cy="1422741"/>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200" b="1" kern="0" spc="100" dirty="0">
                <a:effectLst>
                  <a:glow rad="12700">
                    <a:schemeClr val="bg2"/>
                  </a:glow>
                </a:effectLst>
                <a:latin typeface="Calisto MT"/>
                <a:cs typeface="Calisto MT"/>
              </a:rPr>
              <a:t>Moderate English</a:t>
            </a:r>
          </a:p>
        </p:txBody>
      </p:sp>
      <p:sp>
        <p:nvSpPr>
          <p:cNvPr id="93" name="Rectangle 92"/>
          <p:cNvSpPr/>
          <p:nvPr/>
        </p:nvSpPr>
        <p:spPr>
          <a:xfrm rot="1155240">
            <a:off x="6543886" y="744554"/>
            <a:ext cx="1411705" cy="182960"/>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sz="1100" b="1" kern="0" spc="410" dirty="0">
                <a:effectLst>
                  <a:glow rad="25400">
                    <a:schemeClr val="bg2"/>
                  </a:glow>
                </a:effectLst>
                <a:latin typeface="Calisto MT"/>
                <a:cs typeface="Calisto MT"/>
              </a:rPr>
              <a:t>Other</a:t>
            </a:r>
          </a:p>
        </p:txBody>
      </p:sp>
      <p:sp>
        <p:nvSpPr>
          <p:cNvPr id="94" name="Rectangle 93"/>
          <p:cNvSpPr/>
          <p:nvPr/>
        </p:nvSpPr>
        <p:spPr>
          <a:xfrm rot="17711332">
            <a:off x="2892650" y="1711680"/>
            <a:ext cx="2116692" cy="1628893"/>
          </a:xfrm>
          <a:prstGeom prst="rect">
            <a:avLst/>
          </a:prstGeom>
        </p:spPr>
        <p:txBody>
          <a:bodyPr spcFirstLastPara="1" wrap="square" lIns="91429" tIns="45714" rIns="91429" bIns="45714" numCol="1">
            <a:prstTxWarp prst="textArchUp">
              <a:avLst>
                <a:gd name="adj" fmla="val 11018050"/>
              </a:avLst>
            </a:prstTxWarp>
            <a:spAutoFit/>
          </a:bodyPr>
          <a:lstStyle/>
          <a:p>
            <a:pPr marL="400003" indent="-400003" algn="ctr">
              <a:tabLst>
                <a:tab pos="463495" algn="l"/>
              </a:tabLst>
            </a:pPr>
            <a:r>
              <a:rPr lang="en-US" sz="1200" b="1" kern="0" spc="750" dirty="0">
                <a:effectLst>
                  <a:glow rad="12700">
                    <a:schemeClr val="bg2"/>
                  </a:glow>
                </a:effectLst>
                <a:latin typeface="Calisto MT"/>
                <a:cs typeface="Calisto MT"/>
              </a:rPr>
              <a:t>Other</a:t>
            </a:r>
          </a:p>
        </p:txBody>
      </p:sp>
      <p:sp>
        <p:nvSpPr>
          <p:cNvPr id="59" name="Oval 58"/>
          <p:cNvSpPr/>
          <p:nvPr/>
        </p:nvSpPr>
        <p:spPr bwMode="auto">
          <a:xfrm>
            <a:off x="5257801" y="2590800"/>
            <a:ext cx="1752599" cy="1600200"/>
          </a:xfrm>
          <a:prstGeom prst="ellipse">
            <a:avLst/>
          </a:prstGeom>
          <a:gradFill flip="none" rotWithShape="1">
            <a:gsLst>
              <a:gs pos="3000">
                <a:schemeClr val="accent1">
                  <a:lumMod val="20000"/>
                  <a:lumOff val="80000"/>
                </a:schemeClr>
              </a:gs>
              <a:gs pos="100000">
                <a:schemeClr val="tx2">
                  <a:lumMod val="10000"/>
                </a:schemeClr>
              </a:gs>
              <a:gs pos="32000">
                <a:schemeClr val="bg2">
                  <a:lumMod val="50000"/>
                  <a:lumOff val="50000"/>
                </a:schemeClr>
              </a:gs>
              <a:gs pos="68000">
                <a:schemeClr val="tx2">
                  <a:lumMod val="10000"/>
                </a:schemeClr>
              </a:gs>
            </a:gsLst>
            <a:path path="circle">
              <a:fillToRect l="50000" t="50000" r="50000" b="50000"/>
            </a:path>
            <a:tileRect/>
          </a:gradFill>
          <a:ln w="31750" cap="flat" cmpd="sng" algn="ctr">
            <a:solidFill>
              <a:schemeClr val="bg2"/>
            </a:solidFill>
            <a:prstDash val="solid"/>
            <a:round/>
            <a:headEnd type="none" w="med" len="med"/>
            <a:tailEnd type="none" w="med" len="med"/>
          </a:ln>
          <a:effectLst>
            <a:glow rad="279400">
              <a:srgbClr val="00FF00"/>
            </a:glow>
            <a:softEdge rad="25400"/>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Garamond" pitchFamily="18" charset="0"/>
            </a:endParaRPr>
          </a:p>
        </p:txBody>
      </p:sp>
      <p:sp>
        <p:nvSpPr>
          <p:cNvPr id="66" name="Rectangle 2"/>
          <p:cNvSpPr>
            <a:spLocks noChangeArrowheads="1"/>
          </p:cNvSpPr>
          <p:nvPr/>
        </p:nvSpPr>
        <p:spPr bwMode="auto">
          <a:xfrm>
            <a:off x="5422901" y="3039532"/>
            <a:ext cx="1487905" cy="686741"/>
          </a:xfrm>
          <a:prstGeom prst="rect">
            <a:avLst/>
          </a:prstGeom>
          <a:noFill/>
          <a:ln w="12700">
            <a:noFill/>
            <a:miter lim="800000"/>
            <a:headEnd/>
            <a:tailEnd/>
          </a:ln>
          <a:effectLst/>
          <a:scene3d>
            <a:camera prst="orthographicFront"/>
            <a:lightRig rig="threePt" dir="t"/>
          </a:scene3d>
          <a:sp3d>
            <a:bevelT/>
            <a:bevelB/>
          </a:sp3d>
        </p:spPr>
        <p:txBody>
          <a:bodyPr wrap="none" lIns="91429" tIns="45714" rIns="91429" bIns="45714" anchor="ctr">
            <a:prstTxWarp prst="textNoShape">
              <a:avLst/>
            </a:prstTxWarp>
          </a:bodyPr>
          <a:lstStyle/>
          <a:p>
            <a:pPr algn="ctr">
              <a:defRPr/>
            </a:pPr>
            <a:r>
              <a:rPr lang="en-US" b="1" i="1" cap="small" dirty="0">
                <a:effectLst>
                  <a:glow rad="127000">
                    <a:schemeClr val="bg2"/>
                  </a:glow>
                </a:effectLst>
                <a:latin typeface="Calisto MT"/>
                <a:cs typeface="Calisto MT"/>
              </a:rPr>
              <a:t>Social </a:t>
            </a:r>
          </a:p>
          <a:p>
            <a:pPr algn="ctr">
              <a:defRPr/>
            </a:pPr>
            <a:r>
              <a:rPr lang="en-US" b="1" i="1" cap="small" dirty="0">
                <a:effectLst>
                  <a:glow rad="127000">
                    <a:schemeClr val="bg2"/>
                  </a:glow>
                </a:effectLst>
                <a:latin typeface="Calisto MT"/>
                <a:cs typeface="Calisto MT"/>
              </a:rPr>
              <a:t>Privilege</a:t>
            </a:r>
            <a:r>
              <a:rPr lang="en-US" sz="1400" b="1" cap="small" dirty="0">
                <a:effectLst>
                  <a:glow rad="127000">
                    <a:schemeClr val="bg2"/>
                  </a:glow>
                </a:effectLst>
                <a:latin typeface="Calisto MT"/>
                <a:cs typeface="Calisto MT"/>
              </a:rPr>
              <a:t>,</a:t>
            </a:r>
          </a:p>
          <a:p>
            <a:pPr algn="ctr">
              <a:defRPr/>
            </a:pPr>
            <a:r>
              <a:rPr lang="en-US" b="1" i="1" cap="small" dirty="0">
                <a:effectLst>
                  <a:glow rad="127000">
                    <a:schemeClr val="bg2"/>
                  </a:glow>
                </a:effectLst>
                <a:latin typeface="Calisto MT"/>
                <a:cs typeface="Calisto MT"/>
              </a:rPr>
              <a:t>Power</a:t>
            </a:r>
            <a:r>
              <a:rPr lang="en-US" sz="1400" b="1" cap="small" dirty="0">
                <a:effectLst>
                  <a:glow rad="127000">
                    <a:schemeClr val="bg2"/>
                  </a:glow>
                </a:effectLst>
                <a:latin typeface="Calisto MT"/>
                <a:cs typeface="Calisto MT"/>
              </a:rPr>
              <a:t> &amp; </a:t>
            </a:r>
            <a:r>
              <a:rPr lang="en-US" b="1" i="1" cap="small" dirty="0">
                <a:effectLst>
                  <a:glow rad="127000">
                    <a:schemeClr val="bg2"/>
                  </a:glow>
                </a:effectLst>
                <a:latin typeface="Calisto MT"/>
                <a:cs typeface="Calisto MT"/>
              </a:rPr>
              <a:t>Status</a:t>
            </a:r>
          </a:p>
          <a:p>
            <a:pPr algn="ctr">
              <a:defRPr/>
            </a:pPr>
            <a:r>
              <a:rPr lang="en-US" sz="1200" b="1" dirty="0">
                <a:effectLst>
                  <a:glow rad="127000">
                    <a:schemeClr val="bg2"/>
                  </a:glow>
                </a:effectLst>
                <a:latin typeface="Calisto MT"/>
                <a:cs typeface="Calisto MT"/>
              </a:rPr>
              <a:t>e.g. Access to </a:t>
            </a:r>
          </a:p>
          <a:p>
            <a:pPr algn="ctr">
              <a:defRPr/>
            </a:pPr>
            <a:r>
              <a:rPr lang="en-US" sz="1200" b="1" dirty="0">
                <a:effectLst>
                  <a:glow rad="127000">
                    <a:schemeClr val="bg2"/>
                  </a:glow>
                </a:effectLst>
                <a:latin typeface="Calisto MT"/>
                <a:cs typeface="Calisto MT"/>
              </a:rPr>
              <a:t>Opportunities/</a:t>
            </a:r>
          </a:p>
          <a:p>
            <a:pPr algn="ctr">
              <a:defRPr/>
            </a:pPr>
            <a:r>
              <a:rPr lang="en-US" sz="1200" b="1" dirty="0">
                <a:effectLst>
                  <a:glow rad="127000">
                    <a:schemeClr val="bg2"/>
                  </a:glow>
                </a:effectLst>
                <a:latin typeface="Calisto MT"/>
                <a:cs typeface="Calisto MT"/>
              </a:rPr>
              <a:t>Resources</a:t>
            </a:r>
          </a:p>
        </p:txBody>
      </p:sp>
      <p:sp>
        <p:nvSpPr>
          <p:cNvPr id="87" name="Rectangle 86"/>
          <p:cNvSpPr/>
          <p:nvPr/>
        </p:nvSpPr>
        <p:spPr>
          <a:xfrm rot="4093220">
            <a:off x="5877188" y="2610365"/>
            <a:ext cx="1132909" cy="1368142"/>
          </a:xfrm>
          <a:prstGeom prst="rect">
            <a:avLst/>
          </a:prstGeom>
        </p:spPr>
        <p:txBody>
          <a:bodyPr spcFirstLastPara="1" wrap="square" lIns="91429" tIns="45714" rIns="91429" bIns="45714" numCol="1">
            <a:prstTxWarp prst="textArchUp">
              <a:avLst>
                <a:gd name="adj" fmla="val 11241187"/>
              </a:avLst>
            </a:prstTxWarp>
            <a:spAutoFit/>
          </a:bodyPr>
          <a:lstStyle/>
          <a:p>
            <a:pPr marL="400003" indent="-400003" algn="ctr">
              <a:tabLst>
                <a:tab pos="463495" algn="l"/>
              </a:tabLst>
            </a:pPr>
            <a:r>
              <a:rPr lang="en-US" sz="800" b="1" kern="0" spc="190" dirty="0">
                <a:effectLst>
                  <a:glow rad="38100">
                    <a:schemeClr val="bg2">
                      <a:alpha val="75000"/>
                    </a:schemeClr>
                  </a:glow>
                  <a:outerShdw blurRad="44450" dir="11220000" algn="tl" rotWithShape="0">
                    <a:srgbClr val="000000"/>
                  </a:outerShdw>
                </a:effectLst>
                <a:latin typeface="Calisto MT"/>
                <a:cs typeface="Calisto MT"/>
              </a:rPr>
              <a:t> </a:t>
            </a:r>
          </a:p>
          <a:p>
            <a:pPr marL="400003" indent="-400003" algn="ctr">
              <a:tabLst>
                <a:tab pos="463495" algn="l"/>
              </a:tabLst>
            </a:pPr>
            <a:r>
              <a:rPr lang="en-US" sz="1600" b="1" kern="0" spc="190" dirty="0">
                <a:effectLst>
                  <a:glow rad="38100">
                    <a:schemeClr val="bg2">
                      <a:alpha val="75000"/>
                    </a:schemeClr>
                  </a:glow>
                  <a:outerShdw blurRad="44450" dir="11220000" algn="tl" rotWithShape="0">
                    <a:srgbClr val="000000"/>
                  </a:outerShdw>
                </a:effectLst>
                <a:latin typeface="Calisto MT"/>
                <a:cs typeface="Calisto MT"/>
              </a:rPr>
              <a:t>Upper</a:t>
            </a:r>
          </a:p>
          <a:p>
            <a:pPr marL="400003" indent="-400003" algn="ctr">
              <a:tabLst>
                <a:tab pos="463495" algn="l"/>
              </a:tabLst>
            </a:pPr>
            <a:r>
              <a:rPr lang="en-US" sz="1600" b="1" kern="0" spc="190" dirty="0">
                <a:effectLst>
                  <a:glow rad="38100">
                    <a:schemeClr val="bg2">
                      <a:alpha val="75000"/>
                    </a:schemeClr>
                  </a:glow>
                  <a:outerShdw blurRad="44450" dir="11220000" algn="tl" rotWithShape="0">
                    <a:srgbClr val="000000"/>
                  </a:outerShdw>
                </a:effectLst>
                <a:latin typeface="Calisto MT"/>
                <a:cs typeface="Calisto MT"/>
              </a:rPr>
              <a:t>Class</a:t>
            </a:r>
          </a:p>
        </p:txBody>
      </p:sp>
      <p:sp>
        <p:nvSpPr>
          <p:cNvPr id="70" name="Rectangle 69"/>
          <p:cNvSpPr/>
          <p:nvPr/>
        </p:nvSpPr>
        <p:spPr>
          <a:xfrm rot="3916226">
            <a:off x="4694762" y="3315573"/>
            <a:ext cx="1156335" cy="763741"/>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sz="1500" b="1" kern="0" spc="150" dirty="0">
                <a:effectLst>
                  <a:glow rad="38100">
                    <a:schemeClr val="bg2"/>
                  </a:glow>
                  <a:outerShdw blurRad="44450" dir="2700000" algn="tl" rotWithShape="0">
                    <a:srgbClr val="000000"/>
                  </a:outerShdw>
                </a:effectLst>
                <a:latin typeface="Calisto MT"/>
                <a:cs typeface="Calisto MT"/>
              </a:rPr>
              <a:t>Catholic</a:t>
            </a:r>
          </a:p>
        </p:txBody>
      </p:sp>
      <p:sp>
        <p:nvSpPr>
          <p:cNvPr id="71" name="Rectangle 70"/>
          <p:cNvSpPr/>
          <p:nvPr/>
        </p:nvSpPr>
        <p:spPr>
          <a:xfrm rot="17531518">
            <a:off x="4780967" y="2649330"/>
            <a:ext cx="1164542" cy="877407"/>
          </a:xfrm>
          <a:prstGeom prst="rect">
            <a:avLst/>
          </a:prstGeom>
        </p:spPr>
        <p:txBody>
          <a:bodyPr spcFirstLastPara="1" wrap="square" lIns="91429" tIns="45714" rIns="91429" bIns="45714" numCol="1">
            <a:prstTxWarp prst="textArchUp">
              <a:avLst>
                <a:gd name="adj" fmla="val 11241187"/>
              </a:avLst>
            </a:prstTxWarp>
            <a:spAutoFit/>
          </a:bodyPr>
          <a:lstStyle/>
          <a:p>
            <a:pPr marL="400003" indent="-400003" algn="ctr">
              <a:tabLst>
                <a:tab pos="463495" algn="l"/>
              </a:tabLst>
            </a:pPr>
            <a:r>
              <a:rPr lang="en-US" sz="1700" b="1" kern="0" spc="60" dirty="0">
                <a:effectLst>
                  <a:glow rad="38100">
                    <a:schemeClr val="bg2">
                      <a:alpha val="75000"/>
                    </a:schemeClr>
                  </a:glow>
                  <a:outerShdw blurRad="44450" dir="11220000" algn="tl" rotWithShape="0">
                    <a:srgbClr val="000000"/>
                  </a:outerShdw>
                </a:effectLst>
                <a:latin typeface="Calisto MT"/>
                <a:cs typeface="Calisto MT"/>
              </a:rPr>
              <a:t>Straight</a:t>
            </a:r>
          </a:p>
        </p:txBody>
      </p:sp>
      <p:sp>
        <p:nvSpPr>
          <p:cNvPr id="85" name="Rectangle 84"/>
          <p:cNvSpPr/>
          <p:nvPr/>
        </p:nvSpPr>
        <p:spPr>
          <a:xfrm rot="20402542">
            <a:off x="4993506" y="2316543"/>
            <a:ext cx="1783042" cy="1225301"/>
          </a:xfrm>
          <a:prstGeom prst="rect">
            <a:avLst/>
          </a:prstGeom>
        </p:spPr>
        <p:txBody>
          <a:bodyPr spcFirstLastPara="1" wrap="square" lIns="91429" tIns="45714" rIns="91429" bIns="45714" numCol="1">
            <a:prstTxWarp prst="textArchUp">
              <a:avLst>
                <a:gd name="adj" fmla="val 11241187"/>
              </a:avLst>
            </a:prstTxWarp>
            <a:spAutoFit/>
          </a:bodyPr>
          <a:lstStyle/>
          <a:p>
            <a:pPr marL="400003" indent="-400003" algn="ctr">
              <a:tabLst>
                <a:tab pos="463495" algn="l"/>
              </a:tabLst>
            </a:pPr>
            <a:r>
              <a:rPr lang="en-US" b="1" kern="0" spc="200" dirty="0">
                <a:effectLst>
                  <a:glow rad="38100">
                    <a:schemeClr val="bg2">
                      <a:alpha val="75000"/>
                    </a:schemeClr>
                  </a:glow>
                  <a:outerShdw blurRad="44450" dir="2700000" algn="tl" rotWithShape="0">
                    <a:srgbClr val="000000"/>
                  </a:outerShdw>
                </a:effectLst>
                <a:latin typeface="Calisto MT"/>
                <a:cs typeface="Calisto MT"/>
              </a:rPr>
              <a:t>White</a:t>
            </a:r>
          </a:p>
        </p:txBody>
      </p:sp>
      <p:sp>
        <p:nvSpPr>
          <p:cNvPr id="86" name="Rectangle 85"/>
          <p:cNvSpPr/>
          <p:nvPr/>
        </p:nvSpPr>
        <p:spPr>
          <a:xfrm rot="1243895">
            <a:off x="5954731" y="2334755"/>
            <a:ext cx="1115277" cy="625659"/>
          </a:xfrm>
          <a:prstGeom prst="rect">
            <a:avLst/>
          </a:prstGeom>
        </p:spPr>
        <p:txBody>
          <a:bodyPr spcFirstLastPara="1" wrap="square" lIns="91429" tIns="45714" rIns="91429" bIns="45714" numCol="1">
            <a:prstTxWarp prst="textArchUp">
              <a:avLst/>
            </a:prstTxWarp>
            <a:spAutoFit/>
          </a:bodyPr>
          <a:lstStyle/>
          <a:p>
            <a:pPr marL="400003" indent="-400003" algn="ctr">
              <a:tabLst>
                <a:tab pos="463495" algn="l"/>
              </a:tabLst>
            </a:pPr>
            <a:r>
              <a:rPr lang="en-US" b="1" kern="0" spc="110" dirty="0">
                <a:effectLst>
                  <a:glow rad="38100">
                    <a:schemeClr val="bg2">
                      <a:alpha val="75000"/>
                    </a:schemeClr>
                  </a:glow>
                  <a:outerShdw blurRad="44450" dir="11220000" algn="tl" rotWithShape="0">
                    <a:srgbClr val="000000"/>
                  </a:outerShdw>
                </a:effectLst>
                <a:latin typeface="Calisto MT"/>
                <a:cs typeface="Calisto MT"/>
              </a:rPr>
              <a:t>Male</a:t>
            </a:r>
          </a:p>
        </p:txBody>
      </p:sp>
      <p:sp>
        <p:nvSpPr>
          <p:cNvPr id="88" name="Rectangle 87"/>
          <p:cNvSpPr/>
          <p:nvPr/>
        </p:nvSpPr>
        <p:spPr>
          <a:xfrm rot="1134529">
            <a:off x="4943949" y="3903210"/>
            <a:ext cx="1616606" cy="605246"/>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b="1" kern="0" spc="250" dirty="0">
                <a:effectLst>
                  <a:glow rad="38100">
                    <a:schemeClr val="bg2"/>
                  </a:glow>
                  <a:outerShdw blurRad="44450" dir="2700000" algn="tl" rotWithShape="0">
                    <a:srgbClr val="000000"/>
                  </a:outerShdw>
                </a:effectLst>
                <a:latin typeface="Calisto MT"/>
                <a:cs typeface="Calisto MT"/>
              </a:rPr>
              <a:t>Able</a:t>
            </a:r>
          </a:p>
        </p:txBody>
      </p:sp>
      <p:sp>
        <p:nvSpPr>
          <p:cNvPr id="89" name="Rectangle 88"/>
          <p:cNvSpPr/>
          <p:nvPr/>
        </p:nvSpPr>
        <p:spPr>
          <a:xfrm rot="20362666">
            <a:off x="5752610" y="3395379"/>
            <a:ext cx="1253117" cy="802133"/>
          </a:xfrm>
          <a:prstGeom prst="rect">
            <a:avLst/>
          </a:prstGeom>
        </p:spPr>
        <p:txBody>
          <a:bodyPr spcFirstLastPara="1" wrap="square" lIns="91429" tIns="45714" rIns="91429" bIns="45714" numCol="1">
            <a:prstTxWarp prst="textArchDown">
              <a:avLst>
                <a:gd name="adj" fmla="val 38099"/>
              </a:avLst>
            </a:prstTxWarp>
            <a:spAutoFit/>
          </a:bodyPr>
          <a:lstStyle/>
          <a:p>
            <a:pPr marL="400003" indent="-400003" algn="ctr">
              <a:tabLst>
                <a:tab pos="463495" algn="l"/>
              </a:tabLst>
            </a:pPr>
            <a:endParaRPr lang="en-US" b="1" kern="0" spc="110" dirty="0">
              <a:effectLst>
                <a:glow rad="38100">
                  <a:schemeClr val="bg2"/>
                </a:glow>
                <a:outerShdw blurRad="44450" dir="11220000" algn="tl" rotWithShape="0">
                  <a:srgbClr val="000000"/>
                </a:outerShdw>
              </a:effectLst>
              <a:latin typeface="Calisto MT"/>
              <a:cs typeface="Calisto MT"/>
            </a:endParaRPr>
          </a:p>
          <a:p>
            <a:pPr marL="400003" indent="-400003" algn="ctr">
              <a:tabLst>
                <a:tab pos="463495" algn="l"/>
              </a:tabLst>
            </a:pPr>
            <a:r>
              <a:rPr lang="en-US" b="1" kern="0" spc="110" dirty="0">
                <a:effectLst>
                  <a:glow rad="38100">
                    <a:schemeClr val="bg2"/>
                  </a:glow>
                  <a:outerShdw blurRad="44450" dir="11220000" algn="tl" rotWithShape="0">
                    <a:srgbClr val="000000"/>
                  </a:outerShdw>
                </a:effectLst>
                <a:latin typeface="Calisto MT"/>
                <a:cs typeface="Calisto MT"/>
              </a:rPr>
              <a:t>English</a:t>
            </a:r>
          </a:p>
        </p:txBody>
      </p:sp>
      <p:sp>
        <p:nvSpPr>
          <p:cNvPr id="92" name="Rectangle 91"/>
          <p:cNvSpPr/>
          <p:nvPr/>
        </p:nvSpPr>
        <p:spPr>
          <a:xfrm rot="17672494">
            <a:off x="6001904" y="3063703"/>
            <a:ext cx="1340972" cy="990043"/>
          </a:xfrm>
          <a:prstGeom prst="rect">
            <a:avLst/>
          </a:prstGeom>
        </p:spPr>
        <p:txBody>
          <a:bodyPr spcFirstLastPara="1" wrap="square" lIns="91429" tIns="45714" rIns="91429" bIns="45714" numCol="1">
            <a:prstTxWarp prst="textArchDown">
              <a:avLst/>
            </a:prstTxWarp>
            <a:spAutoFit/>
          </a:bodyPr>
          <a:lstStyle/>
          <a:p>
            <a:pPr marL="400003" indent="-400003" algn="ctr">
              <a:tabLst>
                <a:tab pos="463495" algn="l"/>
              </a:tabLst>
            </a:pPr>
            <a:r>
              <a:rPr lang="en-US" b="1" kern="0" spc="120" dirty="0">
                <a:effectLst>
                  <a:glow rad="38100">
                    <a:schemeClr val="bg2"/>
                  </a:glow>
                  <a:outerShdw blurRad="44450" dir="11220000" algn="tl" rotWithShape="0">
                    <a:srgbClr val="000000"/>
                  </a:outerShdw>
                </a:effectLst>
                <a:latin typeface="Calisto MT"/>
                <a:cs typeface="Calisto MT"/>
              </a:rPr>
              <a:t>U.S.</a:t>
            </a:r>
          </a:p>
          <a:p>
            <a:pPr marL="400003" indent="-400003" algn="ctr">
              <a:tabLst>
                <a:tab pos="463495" algn="l"/>
              </a:tabLst>
            </a:pPr>
            <a:r>
              <a:rPr lang="en-US" b="1" kern="0" spc="120" dirty="0">
                <a:effectLst>
                  <a:glow rad="38100">
                    <a:schemeClr val="bg2"/>
                  </a:glow>
                  <a:outerShdw blurRad="44450" dir="11220000" algn="tl" rotWithShape="0">
                    <a:srgbClr val="000000"/>
                  </a:outerShdw>
                </a:effectLst>
                <a:latin typeface="Calisto MT"/>
                <a:cs typeface="Calisto MT"/>
              </a:rPr>
              <a:t>Born</a:t>
            </a:r>
          </a:p>
        </p:txBody>
      </p:sp>
      <p:cxnSp>
        <p:nvCxnSpPr>
          <p:cNvPr id="135" name="Straight Connector 134"/>
          <p:cNvCxnSpPr/>
          <p:nvPr/>
        </p:nvCxnSpPr>
        <p:spPr bwMode="auto">
          <a:xfrm flipH="1" flipV="1">
            <a:off x="6781800" y="3962400"/>
            <a:ext cx="2057400" cy="1905000"/>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50" name="Straight Connector 49"/>
          <p:cNvCxnSpPr/>
          <p:nvPr/>
        </p:nvCxnSpPr>
        <p:spPr bwMode="auto">
          <a:xfrm>
            <a:off x="3657600" y="914401"/>
            <a:ext cx="1841500" cy="1896531"/>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136" name="Straight Connector 135"/>
          <p:cNvCxnSpPr>
            <a:stCxn id="142" idx="4"/>
            <a:endCxn id="59" idx="4"/>
          </p:cNvCxnSpPr>
          <p:nvPr/>
        </p:nvCxnSpPr>
        <p:spPr bwMode="auto">
          <a:xfrm flipH="1" flipV="1">
            <a:off x="6134100" y="4191000"/>
            <a:ext cx="38100" cy="2590800"/>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57" name="Straight Connector 56"/>
          <p:cNvCxnSpPr>
            <a:stCxn id="142" idx="0"/>
            <a:endCxn id="59" idx="0"/>
          </p:cNvCxnSpPr>
          <p:nvPr/>
        </p:nvCxnSpPr>
        <p:spPr bwMode="auto">
          <a:xfrm flipH="1">
            <a:off x="6134100" y="76200"/>
            <a:ext cx="38100" cy="2514600"/>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137" name="Straight Connector 136"/>
          <p:cNvCxnSpPr/>
          <p:nvPr/>
        </p:nvCxnSpPr>
        <p:spPr bwMode="auto">
          <a:xfrm flipV="1">
            <a:off x="3505200" y="4038600"/>
            <a:ext cx="2057400" cy="1755772"/>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56" name="Straight Connector 55"/>
          <p:cNvCxnSpPr>
            <a:endCxn id="59" idx="7"/>
          </p:cNvCxnSpPr>
          <p:nvPr/>
        </p:nvCxnSpPr>
        <p:spPr bwMode="auto">
          <a:xfrm flipH="1">
            <a:off x="6753738" y="838200"/>
            <a:ext cx="1856863" cy="1986944"/>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139" name="Straight Connector 138"/>
          <p:cNvCxnSpPr/>
          <p:nvPr/>
        </p:nvCxnSpPr>
        <p:spPr bwMode="auto">
          <a:xfrm flipH="1">
            <a:off x="7086600" y="3429000"/>
            <a:ext cx="2882900" cy="0"/>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cxnSp>
        <p:nvCxnSpPr>
          <p:cNvPr id="54" name="Straight Connector 53"/>
          <p:cNvCxnSpPr>
            <a:stCxn id="142" idx="2"/>
            <a:endCxn id="140" idx="2"/>
          </p:cNvCxnSpPr>
          <p:nvPr/>
        </p:nvCxnSpPr>
        <p:spPr bwMode="auto">
          <a:xfrm flipV="1">
            <a:off x="2362200" y="3390900"/>
            <a:ext cx="2908300" cy="38100"/>
          </a:xfrm>
          <a:prstGeom prst="line">
            <a:avLst/>
          </a:prstGeom>
          <a:solidFill>
            <a:schemeClr val="accent1"/>
          </a:solidFill>
          <a:ln w="31750" cap="flat" cmpd="sng" algn="ctr">
            <a:solidFill>
              <a:schemeClr val="bg2"/>
            </a:solidFill>
            <a:prstDash val="solid"/>
            <a:round/>
            <a:headEnd type="diamond" w="lg" len="lg"/>
            <a:tailEnd type="stealth" w="lg" len="lg"/>
          </a:ln>
          <a:effectLst>
            <a:glow rad="38100">
              <a:schemeClr val="tx1"/>
            </a:glow>
          </a:effectLst>
        </p:spPr>
      </p:cxnSp>
      <p:sp>
        <p:nvSpPr>
          <p:cNvPr id="140" name="Oval 139"/>
          <p:cNvSpPr/>
          <p:nvPr/>
        </p:nvSpPr>
        <p:spPr bwMode="auto">
          <a:xfrm>
            <a:off x="5270500" y="2590800"/>
            <a:ext cx="1752600" cy="1600200"/>
          </a:xfrm>
          <a:prstGeom prst="ellipse">
            <a:avLst/>
          </a:prstGeom>
          <a:solidFill>
            <a:schemeClr val="accent1">
              <a:alpha val="0"/>
            </a:schemeClr>
          </a:solidFill>
          <a:ln w="34925" cap="flat" cmpd="sng" algn="ctr">
            <a:solidFill>
              <a:srgbClr val="CC9900"/>
            </a:solidFill>
            <a:prstDash val="solid"/>
            <a:round/>
            <a:headEnd type="none" w="med" len="med"/>
            <a:tailEnd type="none" w="med" len="med"/>
          </a:ln>
          <a:effectLst>
            <a:softEdge rad="533400"/>
          </a:effectLst>
          <a:scene3d>
            <a:camera prst="orthographicFront"/>
            <a:lightRig rig="threePt" dir="t"/>
          </a:scene3d>
          <a:sp3d prstMaterial="metal">
            <a:bevelT prst="relaxedInset"/>
            <a:bevelB prst="relaxedInse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9600" dirty="0">
              <a:latin typeface="Garamond" pitchFamily="18" charset="0"/>
            </a:endParaRPr>
          </a:p>
        </p:txBody>
      </p:sp>
    </p:spTree>
    <p:extLst>
      <p:ext uri="{BB962C8B-B14F-4D97-AF65-F5344CB8AC3E}">
        <p14:creationId xmlns:p14="http://schemas.microsoft.com/office/powerpoint/2010/main" val="1642101235"/>
      </p:ext>
    </p:extLst>
  </p:cSld>
  <p:clrMapOvr>
    <a:masterClrMapping/>
  </p:clrMapOvr>
  <mc:AlternateContent xmlns:mc="http://schemas.openxmlformats.org/markup-compatibility/2006" xmlns:p14="http://schemas.microsoft.com/office/powerpoint/2010/main">
    <mc:Choice Requires="p14">
      <p:transition spd="slow" p14:dur="3100">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2097088"/>
          </a:xfrm>
        </p:spPr>
        <p:txBody>
          <a:bodyPr/>
          <a:lstStyle/>
          <a:p>
            <a:pPr algn="ctr"/>
            <a:r>
              <a:rPr lang="en-US" dirty="0">
                <a:solidFill>
                  <a:schemeClr val="bg1"/>
                </a:solidFill>
              </a:rPr>
              <a:t>“</a:t>
            </a:r>
            <a:r>
              <a:rPr lang="en-US" b="1" dirty="0"/>
              <a:t>“LET’S GO”… </a:t>
            </a:r>
            <a:br>
              <a:rPr lang="en-US" b="1" dirty="0"/>
            </a:br>
            <a:r>
              <a:rPr lang="en-US" b="1" dirty="0"/>
              <a:t>OUR PATHS ARE DIFFERENT</a:t>
            </a:r>
            <a:br>
              <a:rPr lang="en-US" b="1" dirty="0"/>
            </a:br>
            <a:r>
              <a:rPr lang="en-US" dirty="0">
                <a:solidFill>
                  <a:schemeClr val="bg1"/>
                </a:solidFill>
              </a:rPr>
              <a:t>ET’S GO”…</a:t>
            </a:r>
          </a:p>
        </p:txBody>
      </p:sp>
      <p:pic>
        <p:nvPicPr>
          <p:cNvPr id="3074" name="Picture 2" descr="http://3.bp.blogspot.com/-Gy4PqEbQ8Uw/VGC43xwzBFI/AAAAAAAAGe0/D_nXQjnTrIc/s1600/Ferguson%2Bwhite%2Bprivilege%2B11.1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6560" y="1671484"/>
            <a:ext cx="9501808" cy="47575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D39C278-BF16-43E6-8B79-C6A1768D1B56}"/>
              </a:ext>
            </a:extLst>
          </p:cNvPr>
          <p:cNvSpPr/>
          <p:nvPr/>
        </p:nvSpPr>
        <p:spPr>
          <a:xfrm>
            <a:off x="5406388" y="3244334"/>
            <a:ext cx="1403974" cy="369332"/>
          </a:xfrm>
          <a:prstGeom prst="rect">
            <a:avLst/>
          </a:prstGeom>
        </p:spPr>
        <p:txBody>
          <a:bodyPr wrap="none">
            <a:spAutoFit/>
          </a:bodyPr>
          <a:lstStyle/>
          <a:p>
            <a:r>
              <a:rPr lang="en-US" b="1" dirty="0"/>
              <a:t>“LET’S GO”…</a:t>
            </a:r>
          </a:p>
        </p:txBody>
      </p:sp>
    </p:spTree>
    <p:extLst>
      <p:ext uri="{BB962C8B-B14F-4D97-AF65-F5344CB8AC3E}">
        <p14:creationId xmlns:p14="http://schemas.microsoft.com/office/powerpoint/2010/main" val="356155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95600" y="457200"/>
            <a:ext cx="5715000" cy="5715000"/>
          </a:xfrm>
        </p:spPr>
      </p:pic>
    </p:spTree>
    <p:extLst>
      <p:ext uri="{BB962C8B-B14F-4D97-AF65-F5344CB8AC3E}">
        <p14:creationId xmlns:p14="http://schemas.microsoft.com/office/powerpoint/2010/main" val="35237911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8115</TotalTime>
  <Words>886</Words>
  <Application>Microsoft Macintosh PowerPoint</Application>
  <PresentationFormat>Custom</PresentationFormat>
  <Paragraphs>159</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Retrospect</vt:lpstr>
      <vt:lpstr>           “WOMEN LEADING THRU INCLUSION” </vt:lpstr>
      <vt:lpstr>VISIONARY  MISSION DRIVEN LEADERS</vt:lpstr>
      <vt:lpstr>LEADERS WITH A COMMITMENT TO  DIVERSITY AND INCLUSION</vt:lpstr>
      <vt:lpstr>ALL WOMEN…</vt:lpstr>
      <vt:lpstr>SOCIAL AND CULTURAL INCLUSION</vt:lpstr>
      <vt:lpstr>WE’RE ALL CONNECTED… Whether We Want To Be or Not</vt:lpstr>
      <vt:lpstr>PowerPoint Presentation</vt:lpstr>
      <vt:lpstr>““LET’S GO”…  OUR PATHS ARE DIFFERENT ET’S GO”…</vt:lpstr>
      <vt:lpstr>PowerPoint Presentation</vt:lpstr>
      <vt:lpstr>NO MORE MELTING POT</vt:lpstr>
      <vt:lpstr>INCLUSION…MEANS WITH NOT JUST IN</vt:lpstr>
      <vt:lpstr>PowerPoint Presentation</vt:lpstr>
      <vt:lpstr>PowerPoint Presentation</vt:lpstr>
      <vt:lpstr>INCLUSIVE LEADERS DON’T SHY AWAY FROM REALITY</vt:lpstr>
      <vt:lpstr>Individual Cultural Competence</vt:lpstr>
      <vt:lpstr>PowerPoint Presentation</vt:lpstr>
      <vt:lpstr>    </vt:lpstr>
      <vt:lpstr> </vt:lpstr>
      <vt:lpstr>Continuum of Cultural  Competency In Organizations</vt:lpstr>
      <vt:lpstr>PowerPoint Presentation</vt:lpstr>
      <vt:lpstr>BIASES ARE OFTEN:  HIDDEN/UNSCONSCIOUS/AUTOMATIC</vt:lpstr>
      <vt:lpstr>PowerPoint Presentation</vt:lpstr>
      <vt:lpstr>7 STEPS TO IDENTIFY &amp;  ADDRESS UNCONSCIOUS BIAS</vt:lpstr>
      <vt:lpstr>“CONFIRMATIONAL” BIAS</vt:lpstr>
      <vt:lpstr>NOT HIDDEN FOR LONG…</vt:lpstr>
      <vt:lpstr>PowerPoint Presentation</vt:lpstr>
      <vt:lpstr>PowerPoint Presentation</vt:lpstr>
      <vt:lpstr>PowerPoint Presentation</vt:lpstr>
      <vt:lpstr>GOT PRIVILEGE</vt:lpstr>
      <vt:lpstr>PowerPoint Presentation</vt:lpstr>
      <vt:lpstr>University of San Francisco Check Your Privilege Campaign</vt:lpstr>
      <vt:lpstr>PowerPoint Presentation</vt:lpstr>
      <vt:lpstr>PowerPoint Presentation</vt:lpstr>
      <vt:lpstr>PowerPoint Presentation</vt:lpstr>
      <vt:lpstr>PowerPoint Presentation</vt:lpstr>
      <vt:lpstr>PowerPoint Presentation</vt:lpstr>
      <vt:lpstr>PowerPoint Presentation</vt:lpstr>
      <vt:lpstr>Why Can’t We All Just Get Along???</vt:lpstr>
      <vt:lpstr>PowerPoint Presentation</vt:lpstr>
      <vt:lpstr>Now That YOU Know… What Will YOU Do?</vt:lpstr>
      <vt:lpstr>BE AN ADVOCATE FOR DIVERSITY, INCLUSION, CULTURAL COMPETENCE </vt:lpstr>
      <vt:lpstr>THE MORE WE KNOW THE GREATER IMPACT WE CAN MAKE</vt:lpstr>
      <vt:lpstr>INCLUSIVE LEADERS CREATE A JUST &amp; CARING WORLD</vt:lpstr>
      <vt:lpstr>BUILDING THE CAPACITY OF ORGANIZATIONS STAY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League Presidential Fly In  “Developing the Potential of Women…”</dc:title>
  <dc:creator>Vicki Clark</dc:creator>
  <cp:lastModifiedBy>Denise Snider Perlstein</cp:lastModifiedBy>
  <cp:revision>105</cp:revision>
  <cp:lastPrinted>2018-09-03T00:25:02Z</cp:lastPrinted>
  <dcterms:created xsi:type="dcterms:W3CDTF">2015-03-17T13:43:40Z</dcterms:created>
  <dcterms:modified xsi:type="dcterms:W3CDTF">2018-09-05T04:35:30Z</dcterms:modified>
</cp:coreProperties>
</file>